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theme/theme2.xml" ContentType="application/vnd.openxmlformats-officedocument.theme+xml"/>
  <Override PartName="/ppt/notesSlides/notesSlide11.xml" ContentType="application/vnd.openxmlformats-officedocument.presentationml.notesSlide+xml"/>
  <Override PartName="/ppt/slides/slide2.xml" ContentType="application/vnd.openxmlformats-officedocument.presentationml.slide+xml"/>
  <Override PartName="/docProps/app.xml" ContentType="application/vnd.openxmlformats-officedocument.extended-properties+xml"/>
  <Override PartName="/ppt/notesSlides/notesSlide9.xml" ContentType="application/vnd.openxmlformats-officedocument.presentationml.notesSlide+xml"/>
  <Override PartName="/ppt/slides/slide11.xml" ContentType="application/vnd.openxmlformats-officedocument.presentationml.slide+xml"/>
  <Override PartName="/ppt/slides/slide18.xml" ContentType="application/vnd.openxmlformats-officedocument.presentationml.slide+xml"/>
  <Override PartName="/ppt/charts/chart1.xml" ContentType="application/vnd.openxmlformats-officedocument.drawingml.chart+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Default Extension="xlsx" ContentType="application/vnd.openxmlformats-officedocument.spreadsheetml.sheet"/>
  <Override PartName="/ppt/notesSlides/notesSlide7.xml" ContentType="application/vnd.openxmlformats-officedocument.presentationml.notesSlide+xml"/>
  <Override PartName="/ppt/notesSlides/notesSlide4.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charts/chart4.xml" ContentType="application/vnd.openxmlformats-officedocument.drawingml.char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charts/chart5.xml" ContentType="application/vnd.openxmlformats-officedocument.drawingml.char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theme/themeOverride1.xml" ContentType="application/vnd.openxmlformats-officedocument.themeOverr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24"/>
  </p:notesMasterIdLst>
  <p:sldIdLst>
    <p:sldId id="256" r:id="rId2"/>
    <p:sldId id="258" r:id="rId3"/>
    <p:sldId id="260" r:id="rId4"/>
    <p:sldId id="257" r:id="rId5"/>
    <p:sldId id="261" r:id="rId6"/>
    <p:sldId id="263" r:id="rId7"/>
    <p:sldId id="276" r:id="rId8"/>
    <p:sldId id="265" r:id="rId9"/>
    <p:sldId id="262" r:id="rId10"/>
    <p:sldId id="266" r:id="rId11"/>
    <p:sldId id="268" r:id="rId12"/>
    <p:sldId id="279" r:id="rId13"/>
    <p:sldId id="267" r:id="rId14"/>
    <p:sldId id="269" r:id="rId15"/>
    <p:sldId id="274" r:id="rId16"/>
    <p:sldId id="271" r:id="rId17"/>
    <p:sldId id="275" r:id="rId18"/>
    <p:sldId id="278" r:id="rId19"/>
    <p:sldId id="272" r:id="rId20"/>
    <p:sldId id="273" r:id="rId21"/>
    <p:sldId id="270" r:id="rId22"/>
    <p:sldId id="264"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Grid="0" snapToObjects="1">
      <p:cViewPr varScale="1">
        <p:scale>
          <a:sx n="75" d="100"/>
          <a:sy n="75" d="100"/>
        </p:scale>
        <p:origin x="-1288"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viewProps" Target="viewProps.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theme" Target="theme/theme1.xml"/><Relationship Id="rId26" Type="http://schemas.openxmlformats.org/officeDocument/2006/relationships/presProps" Target="presProps.xml"/><Relationship Id="rId11" Type="http://schemas.openxmlformats.org/officeDocument/2006/relationships/slide" Target="slides/slide10.xml"/><Relationship Id="rId29"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18"/>
  <c:chart>
    <c:plotArea>
      <c:layout/>
      <c:pieChart>
        <c:varyColors val="1"/>
        <c:dLbls/>
        <c:firstSliceAng val="0"/>
      </c:pieChart>
    </c:plotArea>
    <c:legend>
      <c:legendPos val="r"/>
      <c:layout/>
    </c:legend>
    <c:plotVisOnly val="1"/>
    <c:dispBlanksAs val="zero"/>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18"/>
  <c:chart>
    <c:title>
      <c:layout/>
    </c:title>
    <c:plotArea>
      <c:layout>
        <c:manualLayout>
          <c:layoutTarget val="inner"/>
          <c:xMode val="edge"/>
          <c:yMode val="edge"/>
          <c:x val="0.133829424691303"/>
          <c:y val="0.316449437266553"/>
          <c:w val="0.315570751092308"/>
          <c:h val="0.659500604229893"/>
        </c:manualLayout>
      </c:layout>
      <c:pieChart>
        <c:varyColors val="1"/>
        <c:ser>
          <c:idx val="0"/>
          <c:order val="0"/>
          <c:tx>
            <c:strRef>
              <c:f>Sheet1!$B$1</c:f>
              <c:strCache>
                <c:ptCount val="1"/>
                <c:pt idx="0">
                  <c:v>Elementary</c:v>
                </c:pt>
              </c:strCache>
            </c:strRef>
          </c:tx>
          <c:explosion val="2"/>
          <c:dLbls>
            <c:dLbl>
              <c:idx val="3"/>
              <c:layout>
                <c:manualLayout>
                  <c:x val="0.0718074735871397"/>
                  <c:y val="0.0927712911498439"/>
                </c:manualLayout>
              </c:layout>
              <c:showPercent val="1"/>
            </c:dLbl>
            <c:txPr>
              <a:bodyPr/>
              <a:lstStyle/>
              <a:p>
                <a:pPr>
                  <a:defRPr sz="1000"/>
                </a:pPr>
                <a:endParaRPr lang="en-US"/>
              </a:p>
            </c:txPr>
            <c:showPercent val="1"/>
            <c:showLeaderLines val="1"/>
          </c:dLbls>
          <c:cat>
            <c:strRef>
              <c:f>Sheet1!$A$2:$A$5</c:f>
              <c:strCache>
                <c:ptCount val="4"/>
                <c:pt idx="0">
                  <c:v>Guidance</c:v>
                </c:pt>
                <c:pt idx="1">
                  <c:v>Response </c:v>
                </c:pt>
                <c:pt idx="2">
                  <c:v>System Support</c:v>
                </c:pt>
                <c:pt idx="3">
                  <c:v>Individual Planning</c:v>
                </c:pt>
              </c:strCache>
            </c:strRef>
          </c:cat>
          <c:val>
            <c:numRef>
              <c:f>Sheet1!$B$2:$B$5</c:f>
              <c:numCache>
                <c:formatCode>General</c:formatCode>
                <c:ptCount val="4"/>
                <c:pt idx="0">
                  <c:v>40.0</c:v>
                </c:pt>
                <c:pt idx="1">
                  <c:v>35.0</c:v>
                </c:pt>
                <c:pt idx="2">
                  <c:v>15.0</c:v>
                </c:pt>
                <c:pt idx="3">
                  <c:v>10.0</c:v>
                </c:pt>
              </c:numCache>
            </c:numRef>
          </c:val>
        </c:ser>
        <c:dLbls>
          <c:showPercent val="1"/>
        </c:dLbls>
        <c:firstSliceAng val="0"/>
      </c:pieChart>
    </c:plotArea>
    <c:legend>
      <c:legendPos val="r"/>
      <c:layout>
        <c:manualLayout>
          <c:xMode val="edge"/>
          <c:yMode val="edge"/>
          <c:x val="0.664472012957815"/>
          <c:y val="0.104579561036682"/>
          <c:w val="0.312524876641292"/>
          <c:h val="0.85045097220921"/>
        </c:manualLayout>
      </c:layout>
      <c:txPr>
        <a:bodyPr/>
        <a:lstStyle/>
        <a:p>
          <a:pPr>
            <a:defRPr sz="1400"/>
          </a:pPr>
          <a:endParaRPr lang="en-US"/>
        </a:p>
      </c:txPr>
    </c:legend>
    <c:plotVisOnly val="1"/>
    <c:dispBlanksAs val="zero"/>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18"/>
  <c:chart>
    <c:title>
      <c:layout>
        <c:manualLayout>
          <c:xMode val="edge"/>
          <c:yMode val="edge"/>
          <c:x val="0.314375231686104"/>
          <c:y val="0.0506440958631759"/>
        </c:manualLayout>
      </c:layout>
    </c:title>
    <c:plotArea>
      <c:layout>
        <c:manualLayout>
          <c:layoutTarget val="inner"/>
          <c:xMode val="edge"/>
          <c:yMode val="edge"/>
          <c:x val="0.0184669271056108"/>
          <c:y val="0.277163934434021"/>
          <c:w val="0.345341802351554"/>
          <c:h val="0.690743679647445"/>
        </c:manualLayout>
      </c:layout>
      <c:pieChart>
        <c:varyColors val="1"/>
        <c:ser>
          <c:idx val="0"/>
          <c:order val="0"/>
          <c:tx>
            <c:strRef>
              <c:f>'[Chart in Microsoft Office PowerPoint]Sheet1'!$B$8</c:f>
              <c:strCache>
                <c:ptCount val="1"/>
                <c:pt idx="0">
                  <c:v>Middle</c:v>
                </c:pt>
              </c:strCache>
            </c:strRef>
          </c:tx>
          <c:cat>
            <c:strRef>
              <c:f>'[Chart in Microsoft Office PowerPoint]Sheet1'!$A$9:$A$12</c:f>
              <c:strCache>
                <c:ptCount val="4"/>
                <c:pt idx="0">
                  <c:v>Guidance</c:v>
                </c:pt>
                <c:pt idx="1">
                  <c:v>Response </c:v>
                </c:pt>
                <c:pt idx="2">
                  <c:v>System Support</c:v>
                </c:pt>
                <c:pt idx="3">
                  <c:v>Individual Planning</c:v>
                </c:pt>
              </c:strCache>
            </c:strRef>
          </c:cat>
          <c:val>
            <c:numRef>
              <c:f>'[Chart in Microsoft Office PowerPoint]Sheet1'!$B$9:$B$12</c:f>
              <c:numCache>
                <c:formatCode>General</c:formatCode>
                <c:ptCount val="4"/>
                <c:pt idx="0">
                  <c:v>35.0</c:v>
                </c:pt>
                <c:pt idx="1">
                  <c:v>25.0</c:v>
                </c:pt>
                <c:pt idx="2">
                  <c:v>15.0</c:v>
                </c:pt>
                <c:pt idx="3">
                  <c:v>25.0</c:v>
                </c:pt>
              </c:numCache>
            </c:numRef>
          </c:val>
        </c:ser>
        <c:dLbls>
          <c:showPercent val="1"/>
        </c:dLbls>
        <c:firstSliceAng val="0"/>
      </c:pieChart>
    </c:plotArea>
    <c:legend>
      <c:legendPos val="r"/>
      <c:layout>
        <c:manualLayout>
          <c:xMode val="edge"/>
          <c:yMode val="edge"/>
          <c:x val="0.568889427509576"/>
          <c:y val="0.192763920555411"/>
          <c:w val="0.328010018344787"/>
          <c:h val="0.805991757436107"/>
        </c:manualLayout>
      </c:layout>
      <c:txPr>
        <a:bodyPr/>
        <a:lstStyle/>
        <a:p>
          <a:pPr>
            <a:defRPr sz="1400"/>
          </a:pPr>
          <a:endParaRPr lang="en-US"/>
        </a:p>
      </c:txPr>
    </c:legend>
    <c:plotVisOnly val="1"/>
    <c:dispBlanksAs val="zero"/>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style val="18"/>
  <c:chart>
    <c:title>
      <c:layout/>
    </c:title>
    <c:plotArea>
      <c:layout>
        <c:manualLayout>
          <c:layoutTarget val="inner"/>
          <c:xMode val="edge"/>
          <c:yMode val="edge"/>
          <c:x val="0.112298339496991"/>
          <c:y val="0.307856260365198"/>
          <c:w val="0.366993835716421"/>
          <c:h val="0.692143739634802"/>
        </c:manualLayout>
      </c:layout>
      <c:pieChart>
        <c:varyColors val="1"/>
        <c:ser>
          <c:idx val="0"/>
          <c:order val="0"/>
          <c:tx>
            <c:strRef>
              <c:f>'[Chart in Microsoft Office PowerPoint]Sheet1'!$B$14</c:f>
              <c:strCache>
                <c:ptCount val="1"/>
                <c:pt idx="0">
                  <c:v>High School</c:v>
                </c:pt>
              </c:strCache>
            </c:strRef>
          </c:tx>
          <c:cat>
            <c:strRef>
              <c:f>'[Chart in Microsoft Office PowerPoint]Sheet1'!$A$15:$A$18</c:f>
              <c:strCache>
                <c:ptCount val="4"/>
                <c:pt idx="0">
                  <c:v>Guidance</c:v>
                </c:pt>
                <c:pt idx="1">
                  <c:v>Response </c:v>
                </c:pt>
                <c:pt idx="2">
                  <c:v>System Support</c:v>
                </c:pt>
                <c:pt idx="3">
                  <c:v>Individual Planning</c:v>
                </c:pt>
              </c:strCache>
            </c:strRef>
          </c:cat>
          <c:val>
            <c:numRef>
              <c:f>'[Chart in Microsoft Office PowerPoint]Sheet1'!$B$15:$B$18</c:f>
              <c:numCache>
                <c:formatCode>General</c:formatCode>
                <c:ptCount val="4"/>
                <c:pt idx="0">
                  <c:v>25.0</c:v>
                </c:pt>
                <c:pt idx="1">
                  <c:v>25.0</c:v>
                </c:pt>
                <c:pt idx="2">
                  <c:v>15.0</c:v>
                </c:pt>
                <c:pt idx="3">
                  <c:v>35.0</c:v>
                </c:pt>
              </c:numCache>
            </c:numRef>
          </c:val>
        </c:ser>
        <c:dLbls>
          <c:showPercent val="1"/>
        </c:dLbls>
        <c:firstSliceAng val="0"/>
      </c:pieChart>
    </c:plotArea>
    <c:legend>
      <c:legendPos val="r"/>
      <c:layout>
        <c:manualLayout>
          <c:xMode val="edge"/>
          <c:yMode val="edge"/>
          <c:x val="0.669522492148553"/>
          <c:y val="0.161490378524405"/>
          <c:w val="0.324909995231484"/>
          <c:h val="0.777430088198844"/>
        </c:manualLayout>
      </c:layout>
      <c:txPr>
        <a:bodyPr/>
        <a:lstStyle/>
        <a:p>
          <a:pPr>
            <a:defRPr sz="1400"/>
          </a:pPr>
          <a:endParaRPr lang="en-US"/>
        </a:p>
      </c:txPr>
    </c:legend>
    <c:plotVisOnly val="1"/>
    <c:dispBlanksAs val="zero"/>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style val="18"/>
  <c:chart>
    <c:autoTitleDeleted val="1"/>
    <c:view3D>
      <c:rotX val="30"/>
      <c:perspective val="30"/>
    </c:view3D>
    <c:plotArea>
      <c:layout/>
      <c:pie3DChart>
        <c:varyColors val="1"/>
        <c:ser>
          <c:idx val="0"/>
          <c:order val="0"/>
          <c:tx>
            <c:strRef>
              <c:f>Sheet1!$B$1</c:f>
              <c:strCache>
                <c:ptCount val="1"/>
                <c:pt idx="0">
                  <c:v>Common Factors of Change</c:v>
                </c:pt>
              </c:strCache>
            </c:strRef>
          </c:tx>
          <c:cat>
            <c:strRef>
              <c:f>Sheet1!$A$2:$A$5</c:f>
              <c:strCache>
                <c:ptCount val="4"/>
                <c:pt idx="0">
                  <c:v>Client/Extratherapeutic</c:v>
                </c:pt>
                <c:pt idx="1">
                  <c:v>Relationship</c:v>
                </c:pt>
                <c:pt idx="2">
                  <c:v>Placebo, Hope, and Expectancy</c:v>
                </c:pt>
                <c:pt idx="3">
                  <c:v>Model/Techniques</c:v>
                </c:pt>
              </c:strCache>
            </c:strRef>
          </c:cat>
          <c:val>
            <c:numRef>
              <c:f>Sheet1!$B$2:$B$5</c:f>
              <c:numCache>
                <c:formatCode>General</c:formatCode>
                <c:ptCount val="4"/>
                <c:pt idx="0">
                  <c:v>40.0</c:v>
                </c:pt>
                <c:pt idx="1">
                  <c:v>30.0</c:v>
                </c:pt>
                <c:pt idx="2">
                  <c:v>15.0</c:v>
                </c:pt>
                <c:pt idx="3">
                  <c:v>15.0</c:v>
                </c:pt>
              </c:numCache>
            </c:numRef>
          </c:val>
        </c:ser>
        <c:dLbls>
          <c:showPercent val="1"/>
        </c:dLbls>
      </c:pie3DChart>
    </c:plotArea>
    <c:legend>
      <c:legendPos val="r"/>
      <c:layout/>
    </c:legend>
    <c:plotVisOnly val="1"/>
    <c:dispBlanksAs val="zero"/>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7F0F2E-103B-634C-BA46-814A54DA7B2B}" type="datetimeFigureOut">
              <a:rPr lang="en-US" smtClean="0"/>
              <a:pPr/>
              <a:t>2/21/12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0D8D64-2A63-AE49-ABB6-FAAD8EC93837}"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019136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does the day of a school counselor look like? </a:t>
            </a:r>
          </a:p>
          <a:p>
            <a:pPr marL="171450" indent="-171450">
              <a:buFont typeface="Arial"/>
              <a:buChar char="•"/>
            </a:pPr>
            <a:r>
              <a:rPr lang="en-US" baseline="0" dirty="0" smtClean="0"/>
              <a:t>For me at my internship it is hectic and each day is different.</a:t>
            </a:r>
          </a:p>
          <a:p>
            <a:pPr marL="171450" indent="-171450">
              <a:buFont typeface="Arial"/>
              <a:buChar char="•"/>
            </a:pPr>
            <a:r>
              <a:rPr lang="en-US" baseline="0" dirty="0" smtClean="0"/>
              <a:t>During a period (45-50 min) I am likely to see 5 students, and my supervisor is able to see many more.</a:t>
            </a:r>
          </a:p>
          <a:p>
            <a:pPr marL="0" indent="0">
              <a:buFont typeface="Arial"/>
              <a:buNone/>
            </a:pPr>
            <a:endParaRPr lang="en-US" baseline="0" dirty="0" smtClean="0"/>
          </a:p>
          <a:p>
            <a:pPr marL="0" indent="0">
              <a:buFont typeface="Arial"/>
              <a:buNone/>
            </a:pPr>
            <a:r>
              <a:rPr lang="en-US" baseline="0" dirty="0" smtClean="0"/>
              <a:t>What are some barriers to counseling at your school?</a:t>
            </a:r>
          </a:p>
          <a:p>
            <a:pPr marL="171450" indent="-171450">
              <a:buFont typeface="Arial"/>
              <a:buChar char="•"/>
            </a:pPr>
            <a:r>
              <a:rPr lang="en-US" baseline="0" dirty="0" smtClean="0"/>
              <a:t>Time… it is always time and which is a finite resource.  </a:t>
            </a:r>
            <a:endParaRPr lang="en-US" dirty="0"/>
          </a:p>
        </p:txBody>
      </p:sp>
      <p:sp>
        <p:nvSpPr>
          <p:cNvPr id="4" name="Slide Number Placeholder 3"/>
          <p:cNvSpPr>
            <a:spLocks noGrp="1"/>
          </p:cNvSpPr>
          <p:nvPr>
            <p:ph type="sldNum" sz="quarter" idx="10"/>
          </p:nvPr>
        </p:nvSpPr>
        <p:spPr/>
        <p:txBody>
          <a:bodyPr/>
          <a:lstStyle/>
          <a:p>
            <a:fld id="{9F0D8D64-2A63-AE49-ABB6-FAAD8EC93837}" type="slidenum">
              <a:rPr lang="en-US" smtClean="0"/>
              <a:pPr/>
              <a:t>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50150786"/>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Visitor:</a:t>
            </a:r>
            <a:r>
              <a:rPr lang="en-US" baseline="0" dirty="0" smtClean="0"/>
              <a:t> nurturing parent: soliciting the client’s story and </a:t>
            </a:r>
            <a:r>
              <a:rPr lang="en-US" baseline="0" dirty="0" err="1" smtClean="0"/>
              <a:t>perspectinve</a:t>
            </a:r>
            <a:r>
              <a:rPr lang="en-US" baseline="0" dirty="0" smtClean="0"/>
              <a:t>, acknowledging the client’s aggravation and commiserating, commending clients decision to come even if they are unhappy about </a:t>
            </a:r>
            <a:r>
              <a:rPr lang="en-US" baseline="0" dirty="0" err="1" smtClean="0"/>
              <a:t>it.encouraging</a:t>
            </a:r>
            <a:r>
              <a:rPr lang="en-US" baseline="0" dirty="0" smtClean="0"/>
              <a:t> full participation, generating clear and realistic goals.</a:t>
            </a:r>
          </a:p>
          <a:p>
            <a:r>
              <a:rPr lang="en-US" baseline="0" dirty="0" smtClean="0"/>
              <a:t>Complainant: wants the clinician to make the changes, not ready to see themselves as part of the solution.</a:t>
            </a:r>
          </a:p>
          <a:p>
            <a:r>
              <a:rPr lang="en-US" baseline="0" dirty="0" smtClean="0"/>
              <a:t>Customer: jointly identified and agreed on a workable goal.</a:t>
            </a:r>
            <a:endParaRPr lang="en-US" dirty="0" smtClean="0"/>
          </a:p>
          <a:p>
            <a:r>
              <a:rPr lang="en-US" dirty="0" smtClean="0"/>
              <a:t>Exploring clients instead: in</a:t>
            </a:r>
            <a:r>
              <a:rPr lang="en-US" baseline="0" dirty="0" smtClean="0"/>
              <a:t> place of talking about what to avoid or not to do, ask the client what they would be doing instead.  Ex. Student is thinking about avoiding alcohol.  Instead actively engage in sober lifestyle.</a:t>
            </a:r>
          </a:p>
          <a:p>
            <a:endParaRPr lang="en-US" dirty="0"/>
          </a:p>
        </p:txBody>
      </p:sp>
      <p:sp>
        <p:nvSpPr>
          <p:cNvPr id="4" name="Slide Number Placeholder 3"/>
          <p:cNvSpPr>
            <a:spLocks noGrp="1"/>
          </p:cNvSpPr>
          <p:nvPr>
            <p:ph type="sldNum" sz="quarter" idx="10"/>
          </p:nvPr>
        </p:nvSpPr>
        <p:spPr/>
        <p:txBody>
          <a:bodyPr/>
          <a:lstStyle/>
          <a:p>
            <a:fld id="{9F0D8D64-2A63-AE49-ABB6-FAAD8EC93837}"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0D8D64-2A63-AE49-ABB6-FAAD8EC93837}"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Are there other</a:t>
            </a:r>
            <a:r>
              <a:rPr lang="en-US" b="1" baseline="0" dirty="0" smtClean="0"/>
              <a:t> techniques you have used at your internships or that you have learned about that you think could be combined with a solution-focused approach?</a:t>
            </a:r>
          </a:p>
          <a:p>
            <a:endParaRPr lang="en-US" dirty="0"/>
          </a:p>
        </p:txBody>
      </p:sp>
      <p:sp>
        <p:nvSpPr>
          <p:cNvPr id="4" name="Slide Number Placeholder 3"/>
          <p:cNvSpPr>
            <a:spLocks noGrp="1"/>
          </p:cNvSpPr>
          <p:nvPr>
            <p:ph type="sldNum" sz="quarter" idx="10"/>
          </p:nvPr>
        </p:nvSpPr>
        <p:spPr/>
        <p:txBody>
          <a:bodyPr/>
          <a:lstStyle/>
          <a:p>
            <a:fld id="{9F0D8D64-2A63-AE49-ABB6-FAAD8EC93837}" type="slidenum">
              <a:rPr lang="en-US" smtClean="0"/>
              <a:pPr/>
              <a:t>20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00983634"/>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How</a:t>
            </a:r>
            <a:r>
              <a:rPr lang="en-US" baseline="0" dirty="0" smtClean="0"/>
              <a:t> do you use your time at your internship?  What are some barriers and challenges you face each day? Does your day look like this?</a:t>
            </a:r>
            <a:endParaRPr lang="en-US" dirty="0"/>
          </a:p>
        </p:txBody>
      </p:sp>
      <p:sp>
        <p:nvSpPr>
          <p:cNvPr id="4" name="Slide Number Placeholder 3"/>
          <p:cNvSpPr>
            <a:spLocks noGrp="1"/>
          </p:cNvSpPr>
          <p:nvPr>
            <p:ph type="sldNum" sz="quarter" idx="10"/>
          </p:nvPr>
        </p:nvSpPr>
        <p:spPr/>
        <p:txBody>
          <a:bodyPr/>
          <a:lstStyle/>
          <a:p>
            <a:fld id="{9F0D8D64-2A63-AE49-ABB6-FAAD8EC93837}"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3370419"/>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happening at your school?</a:t>
            </a:r>
          </a:p>
          <a:p>
            <a:pPr lvl="1"/>
            <a:r>
              <a:rPr lang="en-US" dirty="0" smtClean="0"/>
              <a:t>How does it look different at each level?</a:t>
            </a:r>
          </a:p>
          <a:p>
            <a:r>
              <a:rPr lang="en-US" dirty="0" smtClean="0"/>
              <a:t>Do you notice specific interventions being used?</a:t>
            </a:r>
          </a:p>
          <a:p>
            <a:pPr lvl="1"/>
            <a:r>
              <a:rPr lang="en-US" dirty="0" smtClean="0"/>
              <a:t>Solution-Focused, Reality/Choice Theory, Motivational Interviewing</a:t>
            </a:r>
          </a:p>
          <a:p>
            <a:r>
              <a:rPr lang="en-US" dirty="0" smtClean="0"/>
              <a:t>What is your level of knowledge with these theories? </a:t>
            </a:r>
          </a:p>
          <a:p>
            <a:pPr lvl="1"/>
            <a:r>
              <a:rPr lang="en-US" dirty="0" smtClean="0"/>
              <a:t>Fist of 5</a:t>
            </a:r>
          </a:p>
        </p:txBody>
      </p:sp>
      <p:sp>
        <p:nvSpPr>
          <p:cNvPr id="4" name="Slide Number Placeholder 3"/>
          <p:cNvSpPr>
            <a:spLocks noGrp="1"/>
          </p:cNvSpPr>
          <p:nvPr>
            <p:ph type="sldNum" sz="quarter" idx="10"/>
          </p:nvPr>
        </p:nvSpPr>
        <p:spPr/>
        <p:txBody>
          <a:bodyPr/>
          <a:lstStyle/>
          <a:p>
            <a:fld id="{9F0D8D64-2A63-AE49-ABB6-FAAD8EC93837}"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08174533"/>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Clients</a:t>
            </a:r>
            <a:r>
              <a:rPr lang="en-US" baseline="0" dirty="0" smtClean="0"/>
              <a:t> account for 40% of their successful outcomes, Factors could include persistence, openness, faith, optimism, and family, or spirituality. As well as </a:t>
            </a:r>
            <a:r>
              <a:rPr lang="en-US" baseline="0" dirty="0" err="1" smtClean="0"/>
              <a:t>innerstrength</a:t>
            </a:r>
            <a:r>
              <a:rPr lang="en-US" baseline="0" dirty="0" smtClean="0"/>
              <a:t>, luck, and outside influences</a:t>
            </a:r>
          </a:p>
          <a:p>
            <a:endParaRPr lang="en-US" baseline="0" dirty="0" smtClean="0"/>
          </a:p>
          <a:p>
            <a:r>
              <a:rPr lang="en-US" baseline="0" dirty="0" smtClean="0"/>
              <a:t>The perception of the relationship with the counselor is the next largest slice of the pie.  The partnership </a:t>
            </a:r>
            <a:r>
              <a:rPr lang="en-US" baseline="0" dirty="0" err="1" smtClean="0"/>
              <a:t>bw</a:t>
            </a:r>
            <a:r>
              <a:rPr lang="en-US" baseline="0" dirty="0" smtClean="0"/>
              <a:t> the client and the helper with is based on strong agreement of goals and tasks of therapy. The favorable ratings of the </a:t>
            </a:r>
            <a:r>
              <a:rPr lang="en-US" baseline="0" dirty="0" err="1" smtClean="0"/>
              <a:t>allieance</a:t>
            </a:r>
            <a:r>
              <a:rPr lang="en-US" baseline="0" dirty="0" smtClean="0"/>
              <a:t> is the best predictor of success, more so than diagnosis, approach, therapist or anything else!</a:t>
            </a:r>
          </a:p>
          <a:p>
            <a:endParaRPr lang="en-US" baseline="0" dirty="0" smtClean="0"/>
          </a:p>
          <a:p>
            <a:r>
              <a:rPr lang="en-US" baseline="0" dirty="0" smtClean="0"/>
              <a:t>Expectancy or Placebo accounts for 15%, which is derived from the clients knowledge of being helped, the instillation of hope, and how credible the client perceives your rationale and techniques.  They do not come from the actual procedure but </a:t>
            </a:r>
            <a:r>
              <a:rPr lang="en-US" baseline="0" dirty="0" err="1" smtClean="0"/>
              <a:t>tfrom</a:t>
            </a:r>
            <a:r>
              <a:rPr lang="en-US" baseline="0" dirty="0" smtClean="0"/>
              <a:t> the expectancy and </a:t>
            </a:r>
            <a:r>
              <a:rPr lang="en-US" baseline="0" dirty="0" err="1" smtClean="0"/>
              <a:t>hopefullness</a:t>
            </a:r>
            <a:r>
              <a:rPr lang="en-US" baseline="0" dirty="0" smtClean="0"/>
              <a:t> of the techniques</a:t>
            </a:r>
          </a:p>
          <a:p>
            <a:endParaRPr lang="en-US" baseline="0" dirty="0" smtClean="0"/>
          </a:p>
          <a:p>
            <a:r>
              <a:rPr lang="en-US" baseline="0" dirty="0" smtClean="0"/>
              <a:t>Model/</a:t>
            </a:r>
            <a:r>
              <a:rPr lang="en-US" baseline="0" dirty="0" err="1" smtClean="0"/>
              <a:t>tecniques</a:t>
            </a:r>
            <a:r>
              <a:rPr lang="en-US" baseline="0" dirty="0" smtClean="0"/>
              <a:t> a </a:t>
            </a:r>
            <a:r>
              <a:rPr lang="en-US" baseline="0" dirty="0" err="1" smtClean="0"/>
              <a:t>ccount</a:t>
            </a:r>
            <a:r>
              <a:rPr lang="en-US" baseline="0" dirty="0" smtClean="0"/>
              <a:t> for 15%: this could be the miracle questions, or challenging cognitive beliefs, or </a:t>
            </a:r>
            <a:r>
              <a:rPr lang="en-US" baseline="0" dirty="0" err="1" smtClean="0"/>
              <a:t>onfrontation</a:t>
            </a:r>
            <a:r>
              <a:rPr lang="en-US" baseline="0" dirty="0" smtClean="0"/>
              <a:t> in 12-step work.  Remember not one technique has been proven to be better than any other.  </a:t>
            </a:r>
          </a:p>
          <a:p>
            <a:endParaRPr lang="en-US" dirty="0"/>
          </a:p>
        </p:txBody>
      </p:sp>
      <p:sp>
        <p:nvSpPr>
          <p:cNvPr id="4" name="Slide Number Placeholder 3"/>
          <p:cNvSpPr>
            <a:spLocks noGrp="1"/>
          </p:cNvSpPr>
          <p:nvPr>
            <p:ph type="sldNum" sz="quarter" idx="10"/>
          </p:nvPr>
        </p:nvSpPr>
        <p:spPr/>
        <p:txBody>
          <a:bodyPr/>
          <a:lstStyle/>
          <a:p>
            <a:fld id="{9F0D8D64-2A63-AE49-ABB6-FAAD8EC93837}"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69661347"/>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Counselors take the client at face value and do not </a:t>
            </a:r>
            <a:r>
              <a:rPr lang="en-US" baseline="0" dirty="0" smtClean="0"/>
              <a:t>spend time searching for deeper, underlying problems.</a:t>
            </a:r>
            <a:endParaRPr lang="en-US" dirty="0"/>
          </a:p>
        </p:txBody>
      </p:sp>
      <p:sp>
        <p:nvSpPr>
          <p:cNvPr id="4" name="Slide Number Placeholder 3"/>
          <p:cNvSpPr>
            <a:spLocks noGrp="1"/>
          </p:cNvSpPr>
          <p:nvPr>
            <p:ph type="sldNum" sz="quarter" idx="10"/>
          </p:nvPr>
        </p:nvSpPr>
        <p:spPr/>
        <p:txBody>
          <a:bodyPr/>
          <a:lstStyle/>
          <a:p>
            <a:fld id="{9F0D8D64-2A63-AE49-ABB6-FAAD8EC93837}"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Precounseling Stage: Recognizing that change begins before sessions occur, often with the recognition of a problem and the decision to seek therapy. Find out where they are in the stages of change.</a:t>
            </a:r>
          </a:p>
          <a:p>
            <a:r>
              <a:rPr lang="en-US" baseline="0" dirty="0" smtClean="0"/>
              <a:t>Early: forming a working</a:t>
            </a:r>
            <a:r>
              <a:rPr lang="en-US" baseline="0" dirty="0" smtClean="0"/>
              <a:t> alliances, </a:t>
            </a:r>
            <a:r>
              <a:rPr lang="en-US" baseline="0" dirty="0" smtClean="0"/>
              <a:t>assessing patients strengths and</a:t>
            </a:r>
            <a:r>
              <a:rPr lang="en-US" baseline="0" dirty="0" smtClean="0"/>
              <a:t> weaknesses, </a:t>
            </a:r>
            <a:r>
              <a:rPr lang="en-US" baseline="0" dirty="0" smtClean="0"/>
              <a:t>and motivations, establishing goals,</a:t>
            </a:r>
            <a:r>
              <a:rPr lang="en-US" baseline="0" dirty="0" smtClean="0"/>
              <a:t> forming </a:t>
            </a:r>
            <a:r>
              <a:rPr lang="en-US" baseline="0" dirty="0" smtClean="0"/>
              <a:t>a treatment plan and contract</a:t>
            </a:r>
          </a:p>
          <a:p>
            <a:r>
              <a:rPr lang="en-US" baseline="0" dirty="0" smtClean="0"/>
              <a:t>Middle: staying on task, doing</a:t>
            </a:r>
            <a:r>
              <a:rPr lang="en-US" baseline="0" dirty="0" smtClean="0"/>
              <a:t> homework, </a:t>
            </a:r>
            <a:r>
              <a:rPr lang="en-US" baseline="0" dirty="0" smtClean="0"/>
              <a:t>applying the lessons of therapy in real life, assessing treatment and alliance</a:t>
            </a:r>
          </a:p>
          <a:p>
            <a:r>
              <a:rPr lang="en-US" baseline="0" dirty="0" smtClean="0"/>
              <a:t>Late:</a:t>
            </a:r>
            <a:r>
              <a:rPr lang="en-US" baseline="0" dirty="0" smtClean="0"/>
              <a:t> Termination, </a:t>
            </a:r>
            <a:r>
              <a:rPr lang="en-US" baseline="0" dirty="0" smtClean="0"/>
              <a:t>avoiding back</a:t>
            </a:r>
            <a:r>
              <a:rPr lang="en-US" baseline="0" dirty="0" smtClean="0"/>
              <a:t> sliding, a </a:t>
            </a:r>
            <a:r>
              <a:rPr lang="en-US" baseline="0" dirty="0" err="1" smtClean="0"/>
              <a:t>nd</a:t>
            </a:r>
            <a:r>
              <a:rPr lang="en-US" baseline="0" dirty="0" smtClean="0"/>
              <a:t> self-sabotage, </a:t>
            </a:r>
          </a:p>
          <a:p>
            <a:r>
              <a:rPr lang="en-US" baseline="0" dirty="0" err="1" smtClean="0"/>
              <a:t>Followthrough</a:t>
            </a:r>
            <a:r>
              <a:rPr lang="en-US" baseline="0" dirty="0" smtClean="0"/>
              <a:t>; the client can return form intermittent therapy.</a:t>
            </a:r>
          </a:p>
        </p:txBody>
      </p:sp>
      <p:sp>
        <p:nvSpPr>
          <p:cNvPr id="4" name="Slide Number Placeholder 3"/>
          <p:cNvSpPr>
            <a:spLocks noGrp="1"/>
          </p:cNvSpPr>
          <p:nvPr>
            <p:ph type="sldNum" sz="quarter" idx="10"/>
          </p:nvPr>
        </p:nvSpPr>
        <p:spPr/>
        <p:txBody>
          <a:bodyPr/>
          <a:lstStyle/>
          <a:p>
            <a:fld id="{9F0D8D64-2A63-AE49-ABB6-FAAD8EC93837}" type="slidenum">
              <a:rPr lang="en-US" smtClean="0"/>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23664398"/>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Basic premise: Increase what works and decrease what doesn’t.   What are the “exceptions to the problem” what is the patient </a:t>
            </a:r>
            <a:r>
              <a:rPr lang="en-US" dirty="0" err="1" smtClean="0"/>
              <a:t>doien</a:t>
            </a:r>
            <a:r>
              <a:rPr lang="en-US" dirty="0" smtClean="0"/>
              <a:t> </a:t>
            </a:r>
            <a:r>
              <a:rPr lang="en-US" dirty="0" err="1" smtClean="0"/>
              <a:t>differenctly</a:t>
            </a:r>
            <a:r>
              <a:rPr lang="en-US" dirty="0" smtClean="0"/>
              <a:t> at the</a:t>
            </a:r>
            <a:r>
              <a:rPr lang="en-US" baseline="0" dirty="0" smtClean="0"/>
              <a:t> times when the problem doesn’t </a:t>
            </a:r>
            <a:r>
              <a:rPr lang="en-US" baseline="0" dirty="0" err="1" smtClean="0"/>
              <a:t>exsist</a:t>
            </a:r>
            <a:r>
              <a:rPr lang="en-US" baseline="0" dirty="0" smtClean="0"/>
              <a:t>.  What has worked before? What strengths does the client have? What would be a useful solution and how to construct it?</a:t>
            </a:r>
          </a:p>
          <a:p>
            <a:endParaRPr lang="en-US" dirty="0"/>
          </a:p>
        </p:txBody>
      </p:sp>
      <p:sp>
        <p:nvSpPr>
          <p:cNvPr id="4" name="Slide Number Placeholder 3"/>
          <p:cNvSpPr>
            <a:spLocks noGrp="1"/>
          </p:cNvSpPr>
          <p:nvPr>
            <p:ph type="sldNum" sz="quarter" idx="10"/>
          </p:nvPr>
        </p:nvSpPr>
        <p:spPr/>
        <p:txBody>
          <a:bodyPr/>
          <a:lstStyle/>
          <a:p>
            <a:fld id="{9F0D8D64-2A63-AE49-ABB6-FAAD8EC93837}" type="slidenum">
              <a:rPr lang="en-US" smtClean="0"/>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56155394"/>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0D8D64-2A63-AE49-ABB6-FAAD8EC93837}" type="slidenum">
              <a:rPr lang="en-US" smtClean="0"/>
              <a:pPr/>
              <a:t>13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81852588"/>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0D8D64-2A63-AE49-ABB6-FAAD8EC93837}"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0" y="-30163"/>
            <a:ext cx="9067800" cy="6889751"/>
            <a:chOff x="0" y="-30477"/>
            <a:chExt cx="9067800" cy="6889273"/>
          </a:xfrm>
        </p:grpSpPr>
        <p:cxnSp>
          <p:nvCxnSpPr>
            <p:cNvPr id="5" name="Straight Connector 4"/>
            <p:cNvCxnSpPr/>
            <p:nvPr/>
          </p:nvCxnSpPr>
          <p:spPr>
            <a:xfrm rot="16200000" flipH="1">
              <a:off x="-1447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16380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4856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2382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33144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371362" y="2971246"/>
              <a:ext cx="6857524"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2819162"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704862"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2133362"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31239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1828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28191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2438162" y="3123646"/>
              <a:ext cx="6857524"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731724"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141968"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9141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855549"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26429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1953974" y="3325258"/>
              <a:ext cx="6857524" cy="206375"/>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23619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21333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106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876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1028938" y="3237946"/>
              <a:ext cx="6857524"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7236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7998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52161"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304562" y="3199846"/>
              <a:ext cx="6857524"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90262"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381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6093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6860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3045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028462"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782876"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13726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600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659051"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283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560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52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381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27434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20957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27053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829038" y="3276046"/>
              <a:ext cx="6857524"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10670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2362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2646601" y="2722008"/>
              <a:ext cx="6857524"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30490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2895838"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2389426"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22370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17528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19814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3467338"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3467338"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4038839"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3886438"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000738"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4572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37340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3619738"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42150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4343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4572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258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067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5219938"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487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5528707" y="3318116"/>
              <a:ext cx="6887685"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4850051" y="3226833"/>
              <a:ext cx="6857524"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5562839" y="3428446"/>
              <a:ext cx="6857524"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2552938" y="3390346"/>
              <a:ext cx="6857524"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3048238" y="3352246"/>
              <a:ext cx="6857524"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3238738" y="3237946"/>
              <a:ext cx="6857524"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2133838" y="3276046"/>
              <a:ext cx="6857524"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31482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37721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4229338" y="2933146"/>
              <a:ext cx="6857524"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1371044" y="3200640"/>
              <a:ext cx="6859112"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a:spLocks noChangeArrowheads="1"/>
          </p:cNvSpPr>
          <p:nvPr/>
        </p:nvSpPr>
        <p:spPr bwMode="auto">
          <a:xfrm>
            <a:off x="0" y="1905000"/>
            <a:ext cx="4953000" cy="3124200"/>
          </a:xfrm>
          <a:prstGeom prst="rect">
            <a:avLst/>
          </a:prstGeom>
          <a:solidFill>
            <a:schemeClr val="accent1"/>
          </a:solidFill>
          <a:ln>
            <a:noFill/>
          </a:ln>
          <a:effectLst>
            <a:outerShdw blurRad="50800" dist="38100" dir="2700000" algn="ctr" rotWithShape="0">
              <a:srgbClr val="000000">
                <a:alpha val="39999"/>
              </a:srgbClr>
            </a:outerShdw>
          </a:effectLst>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587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prstClr val="white"/>
              </a:solidFill>
              <a:latin typeface="+mn-lt"/>
              <a:ea typeface="+mn-ea"/>
            </a:endParaRPr>
          </a:p>
        </p:txBody>
      </p:sp>
      <p:grpSp>
        <p:nvGrpSpPr>
          <p:cNvPr id="89" name="Group 92"/>
          <p:cNvGrpSpPr>
            <a:grpSpLocks/>
          </p:cNvGrpSpPr>
          <p:nvPr/>
        </p:nvGrpSpPr>
        <p:grpSpPr bwMode="auto">
          <a:xfrm>
            <a:off x="0" y="2057400"/>
            <a:ext cx="4802188" cy="2820988"/>
            <a:chOff x="0" y="2057400"/>
            <a:chExt cx="4801394" cy="2820988"/>
          </a:xfrm>
        </p:grpSpPr>
        <p:cxnSp>
          <p:nvCxnSpPr>
            <p:cNvPr id="90" name="Straight Connector 89"/>
            <p:cNvCxnSpPr/>
            <p:nvPr/>
          </p:nvCxnSpPr>
          <p:spPr>
            <a:xfrm>
              <a:off x="0" y="20574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0" y="48768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3391694" y="3467100"/>
              <a:ext cx="2817812"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3" name="Date Placeholder 3"/>
          <p:cNvSpPr>
            <a:spLocks noGrp="1"/>
          </p:cNvSpPr>
          <p:nvPr>
            <p:ph type="dt" sz="half" idx="10"/>
          </p:nvPr>
        </p:nvSpPr>
        <p:spPr/>
        <p:txBody>
          <a:bodyPr/>
          <a:lstStyle>
            <a:lvl1pPr>
              <a:defRPr/>
            </a:lvl1pPr>
          </a:lstStyle>
          <a:p>
            <a:fld id="{3EAF6C08-0B63-E84D-9B59-F96F64244CAA}" type="datetimeFigureOut">
              <a:rPr lang="en-US" smtClean="0"/>
              <a:pPr/>
              <a:t>2/21/12</a:t>
            </a:fld>
            <a:endParaRPr lang="en-US"/>
          </a:p>
        </p:txBody>
      </p:sp>
      <p:sp>
        <p:nvSpPr>
          <p:cNvPr id="94" name="Footer Placeholder 4"/>
          <p:cNvSpPr>
            <a:spLocks noGrp="1"/>
          </p:cNvSpPr>
          <p:nvPr>
            <p:ph type="ftr" sz="quarter" idx="11"/>
          </p:nvPr>
        </p:nvSpPr>
        <p:spPr/>
        <p:txBody>
          <a:bodyPr/>
          <a:lstStyle>
            <a:lvl1pPr>
              <a:defRPr/>
            </a:lvl1pPr>
          </a:lstStyle>
          <a:p>
            <a:endParaRPr lang="en-US"/>
          </a:p>
        </p:txBody>
      </p:sp>
      <p:sp>
        <p:nvSpPr>
          <p:cNvPr id="95" name="Slide Number Placeholder 5"/>
          <p:cNvSpPr>
            <a:spLocks noGrp="1"/>
          </p:cNvSpPr>
          <p:nvPr>
            <p:ph type="sldNum" sz="quarter" idx="12"/>
          </p:nvPr>
        </p:nvSpPr>
        <p:spPr/>
        <p:txBody>
          <a:bodyPr/>
          <a:lstStyle>
            <a:lvl1pPr>
              <a:defRPr/>
            </a:lvl1pPr>
          </a:lstStyle>
          <a:p>
            <a:fld id="{BD979DFD-E2FF-F548-B6F8-87473B2ADAE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59216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EAF6C08-0B63-E84D-9B59-F96F64244CAA}" type="datetimeFigureOut">
              <a:rPr lang="en-US" smtClean="0"/>
              <a:pPr/>
              <a:t>2/21/12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979DFD-E2FF-F548-B6F8-87473B2ADAE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3106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EAF6C08-0B63-E84D-9B59-F96F64244CAA}" type="datetimeFigureOut">
              <a:rPr lang="en-US" smtClean="0"/>
              <a:pPr/>
              <a:t>2/21/12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979DFD-E2FF-F548-B6F8-87473B2ADAE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48123250"/>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EAF6C08-0B63-E84D-9B59-F96F64244CAA}" type="datetimeFigureOut">
              <a:rPr lang="en-US" smtClean="0"/>
              <a:pPr/>
              <a:t>2/21/12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979DFD-E2FF-F548-B6F8-87473B2ADAE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86919473"/>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4" name="Group 92"/>
          <p:cNvGrpSpPr>
            <a:grpSpLocks/>
          </p:cNvGrpSpPr>
          <p:nvPr/>
        </p:nvGrpSpPr>
        <p:grpSpPr bwMode="auto">
          <a:xfrm>
            <a:off x="0" y="-30163"/>
            <a:ext cx="9067800" cy="4846638"/>
            <a:chOff x="1" y="-30477"/>
            <a:chExt cx="9067799" cy="4526277"/>
          </a:xfrm>
        </p:grpSpPr>
        <p:cxnSp>
          <p:nvCxnSpPr>
            <p:cNvPr id="5" name="Straight Connector 4"/>
            <p:cNvCxnSpPr/>
            <p:nvPr/>
          </p:nvCxnSpPr>
          <p:spPr>
            <a:xfrm rot="16200000" flipH="1">
              <a:off x="-2715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4620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096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06226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213846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95360" y="1785840"/>
              <a:ext cx="450552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1643160"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52886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95736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94796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652560"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16431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790370" y="2019629"/>
              <a:ext cx="4495143"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55722"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4034"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618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954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1466947"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777972"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11859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9573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224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2052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204939" y="2052540"/>
              <a:ext cx="450552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5234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37614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024634"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871440" y="2014440"/>
              <a:ext cx="450552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98574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155724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5666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18620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8714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47540"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1958878"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5486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2776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835053"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047653"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1736628"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3286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5572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39194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32717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38813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3005039" y="2090640"/>
              <a:ext cx="4505521"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22430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3538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822602" y="1536602"/>
              <a:ext cx="4505521"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42250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4071839"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56542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34130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29288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3081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4643339"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4643339"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5215633"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5062439"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5176739"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57482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49100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4795739"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3910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55196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748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6434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6243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63959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05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6709412" y="2137412"/>
              <a:ext cx="4526277"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026052" y="2041427"/>
              <a:ext cx="4505521"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38840" y="2241452"/>
              <a:ext cx="4505521"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3728939" y="2204940"/>
              <a:ext cx="450552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4224239" y="2166840"/>
              <a:ext cx="450552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4414739" y="2052540"/>
              <a:ext cx="450552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309839" y="2090640"/>
              <a:ext cx="450552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3242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49481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5405339" y="1747740"/>
              <a:ext cx="450552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25478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a:spLocks noChangeArrowheads="1"/>
          </p:cNvSpPr>
          <p:nvPr/>
        </p:nvSpPr>
        <p:spPr bwMode="auto">
          <a:xfrm>
            <a:off x="0" y="4311650"/>
            <a:ext cx="9144000" cy="1905000"/>
          </a:xfrm>
          <a:prstGeom prst="rect">
            <a:avLst/>
          </a:prstGeom>
          <a:solidFill>
            <a:schemeClr val="accent1"/>
          </a:solidFill>
          <a:ln>
            <a:noFill/>
          </a:ln>
          <a:effectLst>
            <a:outerShdw blurRad="50800" dist="38100" dir="2700000" algn="tl" rotWithShape="0">
              <a:srgbClr val="000000">
                <a:alpha val="39999"/>
              </a:srgbClr>
            </a:outerShdw>
          </a:effectLst>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587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prstClr val="white"/>
              </a:solidFill>
              <a:latin typeface="+mn-lt"/>
              <a:ea typeface="+mn-ea"/>
            </a:endParaRPr>
          </a:p>
        </p:txBody>
      </p:sp>
      <p:cxnSp>
        <p:nvCxnSpPr>
          <p:cNvPr id="89" name="Straight Connector 88"/>
          <p:cNvCxnSpPr/>
          <p:nvPr/>
        </p:nvCxnSpPr>
        <p:spPr>
          <a:xfrm>
            <a:off x="0" y="438785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0" y="6138863"/>
            <a:ext cx="9144000"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91" name="Date Placeholder 1"/>
          <p:cNvSpPr>
            <a:spLocks noGrp="1"/>
          </p:cNvSpPr>
          <p:nvPr>
            <p:ph type="dt" sz="half" idx="10"/>
          </p:nvPr>
        </p:nvSpPr>
        <p:spPr/>
        <p:txBody>
          <a:bodyPr/>
          <a:lstStyle>
            <a:lvl1pPr>
              <a:defRPr/>
            </a:lvl1pPr>
          </a:lstStyle>
          <a:p>
            <a:fld id="{3EAF6C08-0B63-E84D-9B59-F96F64244CAA}" type="datetimeFigureOut">
              <a:rPr lang="en-US" smtClean="0"/>
              <a:pPr/>
              <a:t>2/21/12</a:t>
            </a:fld>
            <a:endParaRPr lang="en-US"/>
          </a:p>
        </p:txBody>
      </p:sp>
      <p:sp>
        <p:nvSpPr>
          <p:cNvPr id="92" name="Footer Placeholder 90"/>
          <p:cNvSpPr>
            <a:spLocks noGrp="1"/>
          </p:cNvSpPr>
          <p:nvPr>
            <p:ph type="ftr" sz="quarter" idx="11"/>
          </p:nvPr>
        </p:nvSpPr>
        <p:spPr/>
        <p:txBody>
          <a:bodyPr/>
          <a:lstStyle>
            <a:lvl1pPr>
              <a:defRPr/>
            </a:lvl1pPr>
          </a:lstStyle>
          <a:p>
            <a:endParaRPr lang="en-US"/>
          </a:p>
        </p:txBody>
      </p:sp>
      <p:sp>
        <p:nvSpPr>
          <p:cNvPr id="93" name="Slide Number Placeholder 91"/>
          <p:cNvSpPr>
            <a:spLocks noGrp="1"/>
          </p:cNvSpPr>
          <p:nvPr>
            <p:ph type="sldNum" sz="quarter" idx="12"/>
          </p:nvPr>
        </p:nvSpPr>
        <p:spPr/>
        <p:txBody>
          <a:bodyPr/>
          <a:lstStyle>
            <a:lvl1pPr>
              <a:defRPr/>
            </a:lvl1pPr>
          </a:lstStyle>
          <a:p>
            <a:fld id="{BD979DFD-E2FF-F548-B6F8-87473B2ADAE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7502278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3EAF6C08-0B63-E84D-9B59-F96F64244CAA}" type="datetimeFigureOut">
              <a:rPr lang="en-US" smtClean="0"/>
              <a:pPr/>
              <a:t>2/21/12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BD979DFD-E2FF-F548-B6F8-87473B2ADAE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46505497"/>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3EAF6C08-0B63-E84D-9B59-F96F64244CAA}" type="datetimeFigureOut">
              <a:rPr lang="en-US" smtClean="0"/>
              <a:pPr/>
              <a:t>2/21/12</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BD979DFD-E2FF-F548-B6F8-87473B2ADAE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93319928"/>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3EAF6C08-0B63-E84D-9B59-F96F64244CAA}" type="datetimeFigureOut">
              <a:rPr lang="en-US" smtClean="0"/>
              <a:pPr/>
              <a:t>2/21/12</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BD979DFD-E2FF-F548-B6F8-87473B2ADAE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97722889"/>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EAF6C08-0B63-E84D-9B59-F96F64244CAA}" type="datetimeFigureOut">
              <a:rPr lang="en-US" smtClean="0"/>
              <a:pPr/>
              <a:t>2/21/12</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BD979DFD-E2FF-F548-B6F8-87473B2ADAE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72511942"/>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0" y="1563688"/>
            <a:ext cx="2762250" cy="3313112"/>
          </a:xfrm>
          <a:prstGeom prst="rect">
            <a:avLst/>
          </a:prstGeom>
          <a:solidFill>
            <a:schemeClr val="accent1"/>
          </a:solidFill>
          <a:ln>
            <a:noFill/>
          </a:ln>
          <a:effectLst>
            <a:outerShdw blurRad="50800" dist="38100" dir="2700000" algn="ctr" rotWithShape="0">
              <a:srgbClr val="000000">
                <a:alpha val="39999"/>
              </a:srgbClr>
            </a:outerShdw>
          </a:effectLst>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587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prstClr val="white"/>
              </a:solidFill>
              <a:latin typeface="+mn-lt"/>
              <a:ea typeface="+mn-ea"/>
            </a:endParaRPr>
          </a:p>
        </p:txBody>
      </p:sp>
      <p:cxnSp>
        <p:nvCxnSpPr>
          <p:cNvPr id="6" name="Straight Connector 5"/>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152400" y="1901952"/>
            <a:ext cx="2377440" cy="1371600"/>
          </a:xfrm>
        </p:spPr>
        <p:txBody>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fld id="{3EAF6C08-0B63-E84D-9B59-F96F64244CAA}" type="datetimeFigureOut">
              <a:rPr lang="en-US" smtClean="0"/>
              <a:pPr/>
              <a:t>2/21/12</a:t>
            </a:fld>
            <a:endParaRPr lang="en-US"/>
          </a:p>
        </p:txBody>
      </p:sp>
      <p:sp>
        <p:nvSpPr>
          <p:cNvPr id="10" name="Footer Placeholder 5"/>
          <p:cNvSpPr>
            <a:spLocks noGrp="1"/>
          </p:cNvSpPr>
          <p:nvPr>
            <p:ph type="ftr" sz="quarter" idx="11"/>
          </p:nvPr>
        </p:nvSpPr>
        <p:spPr/>
        <p:txBody>
          <a:bodyPr/>
          <a:lstStyle>
            <a:lvl1pPr>
              <a:defRPr/>
            </a:lvl1pPr>
          </a:lstStyle>
          <a:p>
            <a:endParaRPr lang="en-US"/>
          </a:p>
        </p:txBody>
      </p:sp>
      <p:sp>
        <p:nvSpPr>
          <p:cNvPr id="11" name="Slide Number Placeholder 6"/>
          <p:cNvSpPr>
            <a:spLocks noGrp="1"/>
          </p:cNvSpPr>
          <p:nvPr>
            <p:ph type="sldNum" sz="quarter" idx="12"/>
          </p:nvPr>
        </p:nvSpPr>
        <p:spPr/>
        <p:txBody>
          <a:bodyPr/>
          <a:lstStyle>
            <a:lvl1pPr>
              <a:defRPr/>
            </a:lvl1pPr>
          </a:lstStyle>
          <a:p>
            <a:fld id="{BD979DFD-E2FF-F548-B6F8-87473B2ADAE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75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0" y="1563688"/>
            <a:ext cx="2762250" cy="3313112"/>
          </a:xfrm>
          <a:prstGeom prst="rect">
            <a:avLst/>
          </a:prstGeom>
          <a:solidFill>
            <a:schemeClr val="accent1"/>
          </a:solidFill>
          <a:ln>
            <a:noFill/>
          </a:ln>
          <a:effectLst>
            <a:outerShdw blurRad="50800" dist="38100" dir="2700000" algn="ctr" rotWithShape="0">
              <a:srgbClr val="000000">
                <a:alpha val="39999"/>
              </a:srgbClr>
            </a:outerShdw>
          </a:effectLst>
          <a:extLs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15875">
                <a:solidFill>
                  <a:srgbClr val="000000"/>
                </a:solidFill>
                <a:miter lim="800000"/>
                <a:headEnd/>
                <a:tailEnd/>
              </a14:hiddenLine>
            </a:ext>
          </a:extLst>
        </p:spPr>
        <p:txBody>
          <a:bodyPr anchor="ctr"/>
          <a:lstStyle/>
          <a:p>
            <a:pPr algn="ctr" fontAlgn="auto">
              <a:spcBef>
                <a:spcPts val="0"/>
              </a:spcBef>
              <a:spcAft>
                <a:spcPts val="0"/>
              </a:spcAft>
              <a:defRPr/>
            </a:pPr>
            <a:endParaRPr lang="en-US">
              <a:solidFill>
                <a:prstClr val="white"/>
              </a:solidFill>
              <a:latin typeface="+mn-lt"/>
              <a:ea typeface="+mn-ea"/>
            </a:endParaRPr>
          </a:p>
        </p:txBody>
      </p:sp>
      <p:cxnSp>
        <p:nvCxnSpPr>
          <p:cNvPr id="6" name="Straight Connector 5"/>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2" name="Title 1"/>
          <p:cNvSpPr>
            <a:spLocks noGrp="1"/>
          </p:cNvSpPr>
          <p:nvPr>
            <p:ph type="title"/>
          </p:nvPr>
        </p:nvSpPr>
        <p:spPr>
          <a:xfrm>
            <a:off x="155448" y="1905000"/>
            <a:ext cx="2377440" cy="1371600"/>
          </a:xfrm>
        </p:spPr>
        <p:txBody>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fld id="{3EAF6C08-0B63-E84D-9B59-F96F64244CAA}" type="datetimeFigureOut">
              <a:rPr lang="en-US" smtClean="0"/>
              <a:pPr/>
              <a:t>2/21/12</a:t>
            </a:fld>
            <a:endParaRPr lang="en-US"/>
          </a:p>
        </p:txBody>
      </p:sp>
      <p:sp>
        <p:nvSpPr>
          <p:cNvPr id="10" name="Footer Placeholder 5"/>
          <p:cNvSpPr>
            <a:spLocks noGrp="1"/>
          </p:cNvSpPr>
          <p:nvPr>
            <p:ph type="ftr" sz="quarter" idx="11"/>
          </p:nvPr>
        </p:nvSpPr>
        <p:spPr/>
        <p:txBody>
          <a:bodyPr/>
          <a:lstStyle>
            <a:lvl1pPr>
              <a:defRPr/>
            </a:lvl1pPr>
          </a:lstStyle>
          <a:p>
            <a:endParaRPr lang="en-US"/>
          </a:p>
        </p:txBody>
      </p:sp>
      <p:sp>
        <p:nvSpPr>
          <p:cNvPr id="11" name="Slide Number Placeholder 6"/>
          <p:cNvSpPr>
            <a:spLocks noGrp="1"/>
          </p:cNvSpPr>
          <p:nvPr>
            <p:ph type="sldNum" sz="quarter" idx="12"/>
          </p:nvPr>
        </p:nvSpPr>
        <p:spPr/>
        <p:txBody>
          <a:bodyPr/>
          <a:lstStyle>
            <a:lvl1pPr>
              <a:defRPr/>
            </a:lvl1pPr>
          </a:lstStyle>
          <a:p>
            <a:fld id="{BD979DFD-E2FF-F548-B6F8-87473B2ADAEF}"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55597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225" y="136525"/>
            <a:ext cx="8869363" cy="658495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1190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chemeClr val="tx2"/>
                </a:solidFill>
              </a:defRPr>
            </a:lvl1pPr>
          </a:lstStyle>
          <a:p>
            <a:fld id="{3EAF6C08-0B63-E84D-9B59-F96F64244CAA}" type="datetimeFigureOut">
              <a:rPr lang="en-US" smtClean="0"/>
              <a:pPr/>
              <a:t>2/21/12</a:t>
            </a:fld>
            <a:endParaRPr lang="en-US"/>
          </a:p>
        </p:txBody>
      </p:sp>
      <p:sp>
        <p:nvSpPr>
          <p:cNvPr id="5" name="Footer Placeholder 4"/>
          <p:cNvSpPr>
            <a:spLocks noGrp="1"/>
          </p:cNvSpPr>
          <p:nvPr>
            <p:ph type="ftr" sz="quarter" idx="3"/>
          </p:nvPr>
        </p:nvSpPr>
        <p:spPr>
          <a:xfrm>
            <a:off x="2830513" y="6311900"/>
            <a:ext cx="3482975"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ea typeface="+mn-ea"/>
              </a:defRPr>
            </a:lvl1pPr>
          </a:lstStyle>
          <a:p>
            <a:endParaRPr lang="en-US"/>
          </a:p>
        </p:txBody>
      </p:sp>
      <p:sp>
        <p:nvSpPr>
          <p:cNvPr id="6" name="Slide Number Placeholder 5"/>
          <p:cNvSpPr>
            <a:spLocks noGrp="1"/>
          </p:cNvSpPr>
          <p:nvPr>
            <p:ph type="sldNum" sz="quarter" idx="4"/>
          </p:nvPr>
        </p:nvSpPr>
        <p:spPr>
          <a:xfrm>
            <a:off x="6553200" y="631190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2"/>
                </a:solidFill>
              </a:defRPr>
            </a:lvl1pPr>
          </a:lstStyle>
          <a:p>
            <a:fld id="{BD979DFD-E2FF-F548-B6F8-87473B2ADAE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fontAlgn="base" hangingPunct="1">
        <a:spcBef>
          <a:spcPct val="0"/>
        </a:spcBef>
        <a:spcAft>
          <a:spcPct val="0"/>
        </a:spcAft>
        <a:tabLst>
          <a:tab pos="3830638" algn="l"/>
        </a:tabLst>
        <a:defRPr sz="3600" b="1" kern="1200" spc="50">
          <a:ln w="13335" cmpd="sng">
            <a:solidFill>
              <a:schemeClr val="accent1">
                <a:lumMod val="50000"/>
              </a:schemeClr>
            </a:solidFill>
            <a:prstDash val="solid"/>
          </a:ln>
          <a:solidFill>
            <a:srgbClr val="FEFEFE"/>
          </a:solidFill>
          <a:latin typeface="+mj-lt"/>
          <a:ea typeface="ＭＳ Ｐゴシック" charset="0"/>
          <a:cs typeface="+mj-cs"/>
        </a:defRPr>
      </a:lvl1pPr>
      <a:lvl2pPr algn="l" rtl="0" eaLnBrk="1" fontAlgn="base" hangingPunct="1">
        <a:spcBef>
          <a:spcPct val="0"/>
        </a:spcBef>
        <a:spcAft>
          <a:spcPct val="0"/>
        </a:spcAft>
        <a:tabLst>
          <a:tab pos="3830638" algn="l"/>
        </a:tabLst>
        <a:defRPr sz="3600" b="1">
          <a:solidFill>
            <a:srgbClr val="FEFEFE"/>
          </a:solidFill>
          <a:latin typeface="Tw Cen MT" pitchFamily="34" charset="0"/>
          <a:ea typeface="ＭＳ Ｐゴシック" charset="0"/>
        </a:defRPr>
      </a:lvl2pPr>
      <a:lvl3pPr algn="l" rtl="0" eaLnBrk="1" fontAlgn="base" hangingPunct="1">
        <a:spcBef>
          <a:spcPct val="0"/>
        </a:spcBef>
        <a:spcAft>
          <a:spcPct val="0"/>
        </a:spcAft>
        <a:tabLst>
          <a:tab pos="3830638" algn="l"/>
        </a:tabLst>
        <a:defRPr sz="3600" b="1">
          <a:solidFill>
            <a:srgbClr val="FEFEFE"/>
          </a:solidFill>
          <a:latin typeface="Tw Cen MT" pitchFamily="34" charset="0"/>
          <a:ea typeface="ＭＳ Ｐゴシック" charset="0"/>
        </a:defRPr>
      </a:lvl3pPr>
      <a:lvl4pPr algn="l" rtl="0" eaLnBrk="1" fontAlgn="base" hangingPunct="1">
        <a:spcBef>
          <a:spcPct val="0"/>
        </a:spcBef>
        <a:spcAft>
          <a:spcPct val="0"/>
        </a:spcAft>
        <a:tabLst>
          <a:tab pos="3830638" algn="l"/>
        </a:tabLst>
        <a:defRPr sz="3600" b="1">
          <a:solidFill>
            <a:srgbClr val="FEFEFE"/>
          </a:solidFill>
          <a:latin typeface="Tw Cen MT" pitchFamily="34" charset="0"/>
          <a:ea typeface="ＭＳ Ｐゴシック" charset="0"/>
        </a:defRPr>
      </a:lvl4pPr>
      <a:lvl5pPr algn="l" rtl="0" eaLnBrk="1" fontAlgn="base" hangingPunct="1">
        <a:spcBef>
          <a:spcPct val="0"/>
        </a:spcBef>
        <a:spcAft>
          <a:spcPct val="0"/>
        </a:spcAft>
        <a:tabLst>
          <a:tab pos="3830638" algn="l"/>
        </a:tabLst>
        <a:defRPr sz="3600" b="1">
          <a:solidFill>
            <a:srgbClr val="FEFEFE"/>
          </a:solidFill>
          <a:latin typeface="Tw Cen MT" pitchFamily="34" charset="0"/>
          <a:ea typeface="ＭＳ Ｐゴシック" charset="0"/>
        </a:defRPr>
      </a:lvl5pPr>
      <a:lvl6pPr marL="457200" algn="l" rtl="0" eaLnBrk="1" fontAlgn="base" hangingPunct="1">
        <a:spcBef>
          <a:spcPct val="0"/>
        </a:spcBef>
        <a:spcAft>
          <a:spcPct val="0"/>
        </a:spcAft>
        <a:tabLst>
          <a:tab pos="3830638" algn="l"/>
        </a:tabLst>
        <a:defRPr sz="3600" b="1">
          <a:solidFill>
            <a:srgbClr val="FEFEFE"/>
          </a:solidFill>
          <a:latin typeface="Tw Cen MT" pitchFamily="34" charset="0"/>
        </a:defRPr>
      </a:lvl6pPr>
      <a:lvl7pPr marL="914400" algn="l" rtl="0" eaLnBrk="1" fontAlgn="base" hangingPunct="1">
        <a:spcBef>
          <a:spcPct val="0"/>
        </a:spcBef>
        <a:spcAft>
          <a:spcPct val="0"/>
        </a:spcAft>
        <a:tabLst>
          <a:tab pos="3830638" algn="l"/>
        </a:tabLst>
        <a:defRPr sz="3600" b="1">
          <a:solidFill>
            <a:srgbClr val="FEFEFE"/>
          </a:solidFill>
          <a:latin typeface="Tw Cen MT" pitchFamily="34" charset="0"/>
        </a:defRPr>
      </a:lvl7pPr>
      <a:lvl8pPr marL="1371600" algn="l" rtl="0" eaLnBrk="1" fontAlgn="base" hangingPunct="1">
        <a:spcBef>
          <a:spcPct val="0"/>
        </a:spcBef>
        <a:spcAft>
          <a:spcPct val="0"/>
        </a:spcAft>
        <a:tabLst>
          <a:tab pos="3830638" algn="l"/>
        </a:tabLst>
        <a:defRPr sz="3600" b="1">
          <a:solidFill>
            <a:srgbClr val="FEFEFE"/>
          </a:solidFill>
          <a:latin typeface="Tw Cen MT" pitchFamily="34" charset="0"/>
        </a:defRPr>
      </a:lvl8pPr>
      <a:lvl9pPr marL="1828800" algn="l" rtl="0" eaLnBrk="1" fontAlgn="base" hangingPunct="1">
        <a:spcBef>
          <a:spcPct val="0"/>
        </a:spcBef>
        <a:spcAft>
          <a:spcPct val="0"/>
        </a:spcAft>
        <a:tabLst>
          <a:tab pos="3830638" algn="l"/>
        </a:tabLst>
        <a:defRPr sz="3600" b="1">
          <a:solidFill>
            <a:srgbClr val="FEFEFE"/>
          </a:solidFill>
          <a:latin typeface="Tw Cen MT" pitchFamily="34" charset="0"/>
        </a:defRPr>
      </a:lvl9pPr>
    </p:titleStyle>
    <p:bodyStyle>
      <a:lvl1pPr marL="273050" indent="-273050" algn="l" rtl="0" eaLnBrk="1" fontAlgn="base" hangingPunct="1">
        <a:spcBef>
          <a:spcPct val="20000"/>
        </a:spcBef>
        <a:spcAft>
          <a:spcPct val="0"/>
        </a:spcAft>
        <a:buClr>
          <a:srgbClr val="ACC2C9"/>
        </a:buClr>
        <a:buFont typeface="Arial" charset="0"/>
        <a:buChar char="•"/>
        <a:defRPr sz="2400" kern="1200">
          <a:solidFill>
            <a:schemeClr val="tx2"/>
          </a:solidFill>
          <a:latin typeface="+mn-lt"/>
          <a:ea typeface="ＭＳ Ｐゴシック" charset="0"/>
          <a:cs typeface="+mn-cs"/>
        </a:defRPr>
      </a:lvl1pPr>
      <a:lvl2pPr marL="547688" indent="-182563" algn="l" rtl="0" eaLnBrk="1" fontAlgn="base" hangingPunct="1">
        <a:spcBef>
          <a:spcPct val="20000"/>
        </a:spcBef>
        <a:spcAft>
          <a:spcPct val="0"/>
        </a:spcAft>
        <a:buClr>
          <a:srgbClr val="ACC2C9"/>
        </a:buClr>
        <a:buFont typeface="Arial" charset="0"/>
        <a:buChar char="•"/>
        <a:defRPr sz="2000" kern="1200">
          <a:solidFill>
            <a:schemeClr val="tx1"/>
          </a:solidFill>
          <a:latin typeface="+mn-lt"/>
          <a:ea typeface="ＭＳ Ｐゴシック" charset="0"/>
          <a:cs typeface="+mn-cs"/>
        </a:defRPr>
      </a:lvl2pPr>
      <a:lvl3pPr marL="914400" indent="-228600" algn="l" rtl="0" eaLnBrk="1" fontAlgn="base" hangingPunct="1">
        <a:spcBef>
          <a:spcPct val="20000"/>
        </a:spcBef>
        <a:spcAft>
          <a:spcPct val="0"/>
        </a:spcAft>
        <a:buClr>
          <a:schemeClr val="accent2"/>
        </a:buClr>
        <a:buFont typeface="Arial" charset="0"/>
        <a:buChar char="•"/>
        <a:defRPr sz="2000" kern="1200">
          <a:solidFill>
            <a:schemeClr val="tx2"/>
          </a:solidFill>
          <a:latin typeface="+mn-lt"/>
          <a:ea typeface="ＭＳ Ｐゴシック" charset="0"/>
          <a:cs typeface="+mn-cs"/>
        </a:defRPr>
      </a:lvl3pPr>
      <a:lvl4pPr marL="1187450" indent="-228600" algn="l" rtl="0" eaLnBrk="1" fontAlgn="base" hangingPunct="1">
        <a:spcBef>
          <a:spcPct val="20000"/>
        </a:spcBef>
        <a:spcAft>
          <a:spcPct val="0"/>
        </a:spcAft>
        <a:buClr>
          <a:srgbClr val="99987F"/>
        </a:buClr>
        <a:buFont typeface="Arial" charset="0"/>
        <a:buChar char="•"/>
        <a:defRPr kern="1200">
          <a:solidFill>
            <a:schemeClr val="tx1"/>
          </a:solidFill>
          <a:latin typeface="+mn-lt"/>
          <a:ea typeface="ＭＳ Ｐゴシック" charset="0"/>
          <a:cs typeface="+mn-cs"/>
        </a:defRPr>
      </a:lvl4pPr>
      <a:lvl5pPr marL="1462088" indent="-228600" algn="l" rtl="0" eaLnBrk="1" fontAlgn="base" hangingPunct="1">
        <a:spcBef>
          <a:spcPct val="20000"/>
        </a:spcBef>
        <a:spcAft>
          <a:spcPct val="0"/>
        </a:spcAft>
        <a:buClr>
          <a:srgbClr val="90AC97"/>
        </a:buClr>
        <a:buFont typeface="Arial" charset="0"/>
        <a:buChar char="•"/>
        <a:defRPr sz="1600" kern="1200">
          <a:solidFill>
            <a:schemeClr val="tx2"/>
          </a:solidFill>
          <a:latin typeface="+mn-lt"/>
          <a:ea typeface="ＭＳ Ｐゴシック" charset="0"/>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3" Type="http://schemas.openxmlformats.org/officeDocument/2006/relationships/hyperlink" Target="http://www.youtube.com/watch?v=JX2FnFUqLMo&amp;feature=related"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hyperlink" Target="http://ctiv.alexanderstreet.com/"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6" Type="http://schemas.openxmlformats.org/officeDocument/2006/relationships/chart" Target="../charts/chart4.xml"/><Relationship Id="rId4" Type="http://schemas.openxmlformats.org/officeDocument/2006/relationships/chart" Target="../charts/chart2.xml"/><Relationship Id="rId1" Type="http://schemas.openxmlformats.org/officeDocument/2006/relationships/slideLayout" Target="../slideLayouts/slideLayout9.xml"/><Relationship Id="rId2" Type="http://schemas.openxmlformats.org/officeDocument/2006/relationships/notesSlide" Target="../notesSlides/notesSlide2.xml"/><Relationship Id="rId3" Type="http://schemas.openxmlformats.org/officeDocument/2006/relationships/chart" Target="../charts/chart1.xml"/><Relationship Id="rId5" Type="http://schemas.openxmlformats.org/officeDocument/2006/relationships/chart" Target="../charts/char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chart" Target="../charts/char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94781" y="5079824"/>
            <a:ext cx="9049219" cy="956189"/>
          </a:xfrm>
        </p:spPr>
        <p:txBody>
          <a:bodyPr/>
          <a:lstStyle/>
          <a:p>
            <a:r>
              <a:rPr lang="en-US" dirty="0" smtClean="0"/>
              <a:t>"</a:t>
            </a:r>
            <a:r>
              <a:rPr lang="en-US" dirty="0"/>
              <a:t>Time is a finite resource and we all place infinite demands on it. I view time as an opportunity, as a chance to make choices about how I spend that resource -- because it is our choice. And that's something people often forget." -- Maggie </a:t>
            </a:r>
            <a:r>
              <a:rPr lang="en-US" dirty="0" err="1"/>
              <a:t>Wilderotter</a:t>
            </a:r>
            <a:endParaRPr lang="en-US" dirty="0"/>
          </a:p>
        </p:txBody>
      </p:sp>
      <p:sp>
        <p:nvSpPr>
          <p:cNvPr id="4" name="Title 3"/>
          <p:cNvSpPr>
            <a:spLocks noGrp="1"/>
          </p:cNvSpPr>
          <p:nvPr>
            <p:ph type="title"/>
          </p:nvPr>
        </p:nvSpPr>
        <p:spPr>
          <a:xfrm>
            <a:off x="0" y="4340596"/>
            <a:ext cx="8763000" cy="739228"/>
          </a:xfrm>
        </p:spPr>
        <p:txBody>
          <a:bodyPr>
            <a:normAutofit/>
          </a:bodyPr>
          <a:lstStyle/>
          <a:p>
            <a:r>
              <a:rPr lang="en-US" dirty="0" smtClean="0"/>
              <a:t>Brief Counseling in Schools</a:t>
            </a:r>
            <a:endParaRPr lang="en-US" dirty="0"/>
          </a:p>
        </p:txBody>
      </p:sp>
      <p:sp>
        <p:nvSpPr>
          <p:cNvPr id="6" name="TextBox 5"/>
          <p:cNvSpPr txBox="1"/>
          <p:nvPr/>
        </p:nvSpPr>
        <p:spPr>
          <a:xfrm>
            <a:off x="4075584" y="534518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55419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57200" y="4930360"/>
            <a:ext cx="8305800" cy="960069"/>
          </a:xfrm>
        </p:spPr>
        <p:txBody>
          <a:bodyPr/>
          <a:lstStyle/>
          <a:p>
            <a:pPr marL="342900" indent="-342900">
              <a:buFont typeface="Arial"/>
              <a:buChar char="•"/>
            </a:pPr>
            <a:r>
              <a:rPr lang="en-US" dirty="0" smtClean="0"/>
              <a:t>If it </a:t>
            </a:r>
            <a:r>
              <a:rPr lang="en-US" dirty="0" err="1" smtClean="0"/>
              <a:t>ain’t</a:t>
            </a:r>
            <a:r>
              <a:rPr lang="en-US" dirty="0" smtClean="0"/>
              <a:t> broken, don’t fix it. </a:t>
            </a:r>
          </a:p>
          <a:p>
            <a:pPr marL="342900" indent="-342900">
              <a:buFont typeface="Arial"/>
              <a:buChar char="•"/>
            </a:pPr>
            <a:r>
              <a:rPr lang="en-US" dirty="0" smtClean="0"/>
              <a:t>Once you know what works do it more.  </a:t>
            </a:r>
          </a:p>
          <a:p>
            <a:pPr marL="342900" indent="-342900">
              <a:buFont typeface="Arial"/>
              <a:buChar char="•"/>
            </a:pPr>
            <a:r>
              <a:rPr lang="en-US" dirty="0" smtClean="0"/>
              <a:t>If it doesn’t work, don’t do it again.		“Basic Rules” (de </a:t>
            </a:r>
            <a:r>
              <a:rPr lang="en-US" dirty="0" err="1" smtClean="0"/>
              <a:t>Shazer</a:t>
            </a:r>
            <a:r>
              <a:rPr lang="en-US" dirty="0" smtClean="0"/>
              <a:t>)</a:t>
            </a:r>
            <a:endParaRPr lang="en-US" dirty="0"/>
          </a:p>
        </p:txBody>
      </p:sp>
      <p:sp>
        <p:nvSpPr>
          <p:cNvPr id="5" name="Title 4"/>
          <p:cNvSpPr>
            <a:spLocks noGrp="1"/>
          </p:cNvSpPr>
          <p:nvPr>
            <p:ph type="title"/>
          </p:nvPr>
        </p:nvSpPr>
        <p:spPr>
          <a:xfrm>
            <a:off x="457200" y="4350317"/>
            <a:ext cx="8305800" cy="671693"/>
          </a:xfrm>
        </p:spPr>
        <p:txBody>
          <a:bodyPr/>
          <a:lstStyle/>
          <a:p>
            <a:r>
              <a:rPr lang="en-US" dirty="0" smtClean="0"/>
              <a:t>Solution-Focused Therapy	</a:t>
            </a:r>
            <a:endParaRPr lang="en-US" dirty="0"/>
          </a:p>
        </p:txBody>
      </p:sp>
      <p:sp>
        <p:nvSpPr>
          <p:cNvPr id="8" name="Rectangle 7"/>
          <p:cNvSpPr/>
          <p:nvPr/>
        </p:nvSpPr>
        <p:spPr>
          <a:xfrm>
            <a:off x="267196" y="6316069"/>
            <a:ext cx="8305800" cy="369332"/>
          </a:xfrm>
          <a:prstGeom prst="rect">
            <a:avLst/>
          </a:prstGeom>
        </p:spPr>
        <p:txBody>
          <a:bodyPr wrap="square">
            <a:spAutoFit/>
          </a:bodyPr>
          <a:lstStyle/>
          <a:p>
            <a:r>
              <a:rPr lang="en-US" dirty="0" smtClean="0">
                <a:hlinkClick r:id="rId3"/>
              </a:rPr>
              <a:t>Solution Focused Animation</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90553483"/>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00400" y="87256"/>
            <a:ext cx="5486400" cy="6038908"/>
          </a:xfrm>
        </p:spPr>
        <p:txBody>
          <a:bodyPr/>
          <a:lstStyle/>
          <a:p>
            <a:pPr marL="514350" indent="-514350">
              <a:buFont typeface="+mj-lt"/>
              <a:buAutoNum type="arabicPeriod"/>
            </a:pPr>
            <a:r>
              <a:rPr lang="en-US" sz="2400" dirty="0" smtClean="0"/>
              <a:t>Identify focal problem</a:t>
            </a:r>
          </a:p>
          <a:p>
            <a:pPr marL="514350" indent="-514350">
              <a:buFont typeface="+mj-lt"/>
              <a:buAutoNum type="arabicPeriod"/>
            </a:pPr>
            <a:r>
              <a:rPr lang="en-US" sz="2400" dirty="0" smtClean="0"/>
              <a:t>Do not underestimate the client</a:t>
            </a:r>
          </a:p>
          <a:p>
            <a:pPr marL="514350" indent="-514350">
              <a:buFont typeface="+mj-lt"/>
              <a:buAutoNum type="arabicPeriod"/>
            </a:pPr>
            <a:r>
              <a:rPr lang="en-US" sz="2400" dirty="0" smtClean="0"/>
              <a:t>Be prudently active</a:t>
            </a:r>
          </a:p>
          <a:p>
            <a:pPr marL="514350" indent="-514350">
              <a:buFont typeface="+mj-lt"/>
              <a:buAutoNum type="arabicPeriod"/>
            </a:pPr>
            <a:r>
              <a:rPr lang="en-US" sz="2400" dirty="0" smtClean="0"/>
              <a:t>Explore, and present interpretations tentatively</a:t>
            </a:r>
          </a:p>
          <a:p>
            <a:pPr marL="514350" indent="-514350">
              <a:buFont typeface="+mj-lt"/>
              <a:buAutoNum type="arabicPeriod"/>
            </a:pPr>
            <a:r>
              <a:rPr lang="en-US" sz="2400" dirty="0" smtClean="0"/>
              <a:t>Encourage the clients expression</a:t>
            </a:r>
          </a:p>
          <a:p>
            <a:pPr marL="514350" indent="-514350">
              <a:buFont typeface="+mj-lt"/>
              <a:buAutoNum type="arabicPeriod"/>
            </a:pPr>
            <a:r>
              <a:rPr lang="en-US" sz="2400" dirty="0" smtClean="0"/>
              <a:t>Use the interview to start problem solving</a:t>
            </a:r>
          </a:p>
          <a:p>
            <a:pPr marL="514350" indent="-514350">
              <a:buFont typeface="+mj-lt"/>
              <a:buAutoNum type="arabicPeriod"/>
            </a:pPr>
            <a:r>
              <a:rPr lang="en-US" sz="2400" dirty="0" smtClean="0"/>
              <a:t>Keep track of time</a:t>
            </a:r>
          </a:p>
          <a:p>
            <a:pPr marL="514350" indent="-514350">
              <a:buFont typeface="+mj-lt"/>
              <a:buAutoNum type="arabicPeriod"/>
            </a:pPr>
            <a:r>
              <a:rPr lang="en-US" sz="2400" dirty="0" smtClean="0"/>
              <a:t>Don’t be overly ambitious</a:t>
            </a:r>
          </a:p>
          <a:p>
            <a:pPr marL="514350" indent="-514350">
              <a:buFont typeface="+mj-lt"/>
              <a:buAutoNum type="arabicPeriod"/>
            </a:pPr>
            <a:r>
              <a:rPr lang="en-US" sz="2400" dirty="0" smtClean="0"/>
              <a:t>Keep factual questions minimal</a:t>
            </a:r>
            <a:endParaRPr lang="en-US" sz="2400" dirty="0"/>
          </a:p>
          <a:p>
            <a:pPr marL="514350" indent="-514350">
              <a:buFont typeface="+mj-lt"/>
              <a:buAutoNum type="arabicPeriod"/>
            </a:pPr>
            <a:r>
              <a:rPr lang="en-US" sz="2400" dirty="0" smtClean="0"/>
              <a:t>Don’t be overly concerned with the past</a:t>
            </a:r>
          </a:p>
          <a:p>
            <a:pPr marL="514350" indent="-514350">
              <a:buFont typeface="+mj-lt"/>
              <a:buAutoNum type="arabicPeriod"/>
            </a:pPr>
            <a:r>
              <a:rPr lang="en-US" sz="2400" dirty="0" smtClean="0"/>
              <a:t>Avoid detours</a:t>
            </a:r>
          </a:p>
          <a:p>
            <a:pPr marL="514350" indent="-514350">
              <a:buFont typeface="+mj-lt"/>
              <a:buAutoNum type="arabicPeriod"/>
            </a:pPr>
            <a:r>
              <a:rPr lang="en-US" sz="2400" dirty="0" smtClean="0"/>
              <a:t>Don’t overestimate client’s self-awareness.</a:t>
            </a:r>
          </a:p>
          <a:p>
            <a:pPr marL="514350" indent="-514350">
              <a:buFont typeface="+mj-lt"/>
              <a:buAutoNum type="arabicPeriod"/>
            </a:pPr>
            <a:endParaRPr lang="en-US" sz="2800" dirty="0" smtClean="0"/>
          </a:p>
          <a:p>
            <a:pPr marL="514350" indent="-514350">
              <a:buFont typeface="+mj-lt"/>
              <a:buAutoNum type="arabicPeriod"/>
            </a:pPr>
            <a:endParaRPr lang="en-US" sz="2800" dirty="0" smtClean="0"/>
          </a:p>
          <a:p>
            <a:pPr marL="514350" indent="-514350">
              <a:buFont typeface="+mj-lt"/>
              <a:buAutoNum type="arabicPeriod"/>
            </a:pPr>
            <a:endParaRPr lang="en-US" sz="2800" dirty="0"/>
          </a:p>
        </p:txBody>
      </p:sp>
      <p:sp>
        <p:nvSpPr>
          <p:cNvPr id="3" name="Title 2"/>
          <p:cNvSpPr>
            <a:spLocks noGrp="1"/>
          </p:cNvSpPr>
          <p:nvPr>
            <p:ph type="title"/>
          </p:nvPr>
        </p:nvSpPr>
        <p:spPr/>
        <p:txBody>
          <a:bodyPr/>
          <a:lstStyle/>
          <a:p>
            <a:r>
              <a:rPr lang="en-US" dirty="0" smtClean="0"/>
              <a:t>Solution-Focused Counseling</a:t>
            </a:r>
            <a:endParaRPr lang="en-US" dirty="0"/>
          </a:p>
        </p:txBody>
      </p:sp>
      <p:sp>
        <p:nvSpPr>
          <p:cNvPr id="4" name="Text Placeholder 3"/>
          <p:cNvSpPr>
            <a:spLocks noGrp="1"/>
          </p:cNvSpPr>
          <p:nvPr>
            <p:ph type="body" sz="half" idx="2"/>
          </p:nvPr>
        </p:nvSpPr>
        <p:spPr/>
        <p:txBody>
          <a:bodyPr/>
          <a:lstStyle/>
          <a:p>
            <a:r>
              <a:rPr lang="en-US" dirty="0" smtClean="0"/>
              <a:t>General Application</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95107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Counselor Role and Relationship</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Client is expert on their own life</a:t>
            </a:r>
          </a:p>
          <a:p>
            <a:r>
              <a:rPr lang="en-US" dirty="0" smtClean="0"/>
              <a:t>Counselor has expertise in the process of change</a:t>
            </a:r>
          </a:p>
          <a:p>
            <a:r>
              <a:rPr lang="en-US" dirty="0" smtClean="0"/>
              <a:t>Counselor point client in the direction of change without dictating what change should happen</a:t>
            </a:r>
          </a:p>
          <a:p>
            <a:r>
              <a:rPr lang="en-US" dirty="0" smtClean="0"/>
              <a:t>Customer, Complainant, Visitor relationships with Counselor</a:t>
            </a:r>
          </a:p>
          <a:p>
            <a:pPr lvl="1"/>
            <a:r>
              <a:rPr lang="en-US" dirty="0" smtClean="0"/>
              <a:t>Used to reflect on the kind of relationship but not label client</a:t>
            </a:r>
          </a:p>
          <a:p>
            <a:endParaRPr lang="en-US" dirty="0" smtClean="0"/>
          </a:p>
          <a:p>
            <a:endParaRPr lang="en-US" dirty="0" smtClean="0"/>
          </a:p>
          <a:p>
            <a:endParaRPr lang="en-US" dirty="0"/>
          </a:p>
        </p:txBody>
      </p:sp>
      <p:sp>
        <p:nvSpPr>
          <p:cNvPr id="4" name="TextBox 3"/>
          <p:cNvSpPr txBox="1"/>
          <p:nvPr/>
        </p:nvSpPr>
        <p:spPr>
          <a:xfrm>
            <a:off x="2157118" y="6197381"/>
            <a:ext cx="5109091" cy="369332"/>
          </a:xfrm>
          <a:prstGeom prst="rect">
            <a:avLst/>
          </a:prstGeom>
          <a:noFill/>
        </p:spPr>
        <p:txBody>
          <a:bodyPr wrap="none" rtlCol="0">
            <a:spAutoFit/>
          </a:bodyPr>
          <a:lstStyle/>
          <a:p>
            <a:r>
              <a:rPr lang="en-US" dirty="0" smtClean="0"/>
              <a:t>(</a:t>
            </a:r>
            <a:r>
              <a:rPr lang="en-US" dirty="0" err="1" smtClean="0"/>
              <a:t>Budman</a:t>
            </a:r>
            <a:r>
              <a:rPr lang="en-US" dirty="0" smtClean="0"/>
              <a:t>, S. H.,  Friedman, S., and Hoyt M.F. (1992).</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2525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382588" y="274638"/>
            <a:ext cx="8229600" cy="1143000"/>
          </a:xfrm>
          <a:solidFill>
            <a:schemeClr val="accent1"/>
          </a:solidFill>
          <a:ln>
            <a:solidFill>
              <a:schemeClr val="accent1"/>
            </a:solidFill>
          </a:ln>
        </p:spPr>
        <p:txBody>
          <a:bodyPr>
            <a:normAutofit fontScale="90000"/>
          </a:bodyPr>
          <a:lstStyle/>
          <a:p>
            <a:pPr algn="ctr"/>
            <a:r>
              <a:rPr lang="en-US" sz="5000" dirty="0" smtClean="0"/>
              <a:t/>
            </a:r>
            <a:br>
              <a:rPr lang="en-US" sz="5000" dirty="0" smtClean="0"/>
            </a:br>
            <a:r>
              <a:rPr lang="en-US" sz="5000" dirty="0" smtClean="0"/>
              <a:t>Solution Talk</a:t>
            </a:r>
            <a:endParaRPr lang="en-US" dirty="0"/>
          </a:p>
        </p:txBody>
      </p:sp>
      <p:sp>
        <p:nvSpPr>
          <p:cNvPr id="6" name="Content Placeholder 5"/>
          <p:cNvSpPr>
            <a:spLocks noGrp="1"/>
          </p:cNvSpPr>
          <p:nvPr>
            <p:ph sz="half" idx="2"/>
          </p:nvPr>
        </p:nvSpPr>
        <p:spPr>
          <a:xfrm>
            <a:off x="457200" y="1417638"/>
            <a:ext cx="4040188" cy="4708525"/>
          </a:xfrm>
        </p:spPr>
        <p:txBody>
          <a:bodyPr/>
          <a:lstStyle/>
          <a:p>
            <a:r>
              <a:rPr lang="en-US" dirty="0" smtClean="0"/>
              <a:t>Skeleton Key Question:</a:t>
            </a:r>
          </a:p>
          <a:p>
            <a:pPr lvl="1"/>
            <a:r>
              <a:rPr lang="en-US" dirty="0" smtClean="0"/>
              <a:t>Between </a:t>
            </a:r>
            <a:r>
              <a:rPr lang="en-US" dirty="0"/>
              <a:t>now and the next time </a:t>
            </a:r>
            <a:r>
              <a:rPr lang="en-US" dirty="0" smtClean="0"/>
              <a:t>we meet I would like you to observe so that you can describe to me, what happens (pick one) that you want to continue.</a:t>
            </a:r>
          </a:p>
          <a:p>
            <a:r>
              <a:rPr lang="en-US" dirty="0" smtClean="0"/>
              <a:t>Miracle Question:</a:t>
            </a:r>
          </a:p>
          <a:p>
            <a:pPr lvl="1"/>
            <a:r>
              <a:rPr lang="en-US" dirty="0" smtClean="0"/>
              <a:t>Suppose one night, while you were asleep, there was a miracle…</a:t>
            </a:r>
          </a:p>
          <a:p>
            <a:r>
              <a:rPr lang="en-US" dirty="0"/>
              <a:t>Endurance (Coping) Question:</a:t>
            </a:r>
          </a:p>
          <a:p>
            <a:pPr lvl="1"/>
            <a:r>
              <a:rPr lang="en-US" dirty="0"/>
              <a:t>Given all you’ve been through, how have you managed to keep going as well has you have?</a:t>
            </a:r>
          </a:p>
          <a:p>
            <a:pPr lvl="1"/>
            <a:endParaRPr lang="en-US" dirty="0"/>
          </a:p>
          <a:p>
            <a:pPr lvl="1"/>
            <a:endParaRPr lang="en-US" dirty="0" smtClean="0"/>
          </a:p>
        </p:txBody>
      </p:sp>
      <p:sp>
        <p:nvSpPr>
          <p:cNvPr id="8" name="Content Placeholder 7"/>
          <p:cNvSpPr>
            <a:spLocks noGrp="1"/>
          </p:cNvSpPr>
          <p:nvPr>
            <p:ph sz="quarter" idx="4"/>
          </p:nvPr>
        </p:nvSpPr>
        <p:spPr>
          <a:xfrm>
            <a:off x="4645025" y="1417638"/>
            <a:ext cx="4041775" cy="4708525"/>
          </a:xfrm>
        </p:spPr>
        <p:txBody>
          <a:bodyPr/>
          <a:lstStyle/>
          <a:p>
            <a:r>
              <a:rPr lang="en-US" dirty="0"/>
              <a:t>Efficacy Question</a:t>
            </a:r>
            <a:r>
              <a:rPr lang="en-US" dirty="0" smtClean="0"/>
              <a:t>:</a:t>
            </a:r>
          </a:p>
          <a:p>
            <a:pPr lvl="1"/>
            <a:r>
              <a:rPr lang="en-US" dirty="0" smtClean="0"/>
              <a:t>How did you do that? How did you get that to happen?</a:t>
            </a:r>
            <a:endParaRPr lang="en-US" dirty="0"/>
          </a:p>
          <a:p>
            <a:r>
              <a:rPr lang="en-US" dirty="0"/>
              <a:t>Scaling Question</a:t>
            </a:r>
            <a:r>
              <a:rPr lang="en-US" dirty="0" smtClean="0"/>
              <a:t>:</a:t>
            </a:r>
          </a:p>
          <a:p>
            <a:pPr lvl="1"/>
            <a:r>
              <a:rPr lang="en-US" dirty="0" smtClean="0"/>
              <a:t>On a scale from 1 to 10, 1 being absolutely no (hope, motivation, </a:t>
            </a:r>
            <a:r>
              <a:rPr lang="en-US" dirty="0" err="1" smtClean="0"/>
              <a:t>etc</a:t>
            </a:r>
            <a:r>
              <a:rPr lang="en-US" dirty="0" smtClean="0"/>
              <a:t>) and 10 being complete (hope…)what is your current level, and what would it look like if it went up?</a:t>
            </a:r>
            <a:endParaRPr lang="en-US" dirty="0"/>
          </a:p>
          <a:p>
            <a:r>
              <a:rPr lang="en-US" dirty="0"/>
              <a:t>Exceptions Question:</a:t>
            </a:r>
          </a:p>
          <a:p>
            <a:pPr lvl="1"/>
            <a:r>
              <a:rPr lang="en-US" dirty="0"/>
              <a:t>When in the past might the problem have happened but </a:t>
            </a:r>
            <a:r>
              <a:rPr lang="en-US" dirty="0" smtClean="0"/>
              <a:t>didn’t?</a:t>
            </a:r>
          </a:p>
          <a:p>
            <a:pPr marL="365125" lvl="1" indent="0">
              <a:buNone/>
            </a:pPr>
            <a:r>
              <a:rPr lang="en-US" dirty="0" smtClean="0">
                <a:hlinkClick r:id="rId3"/>
              </a:rPr>
              <a:t>SFT Video</a:t>
            </a:r>
            <a:endParaRPr lang="en-US" dirty="0" smtClean="0"/>
          </a:p>
        </p:txBody>
      </p:sp>
      <p:graphicFrame>
        <p:nvGraphicFramePr>
          <p:cNvPr id="10" name="Table 9"/>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29231345"/>
              </p:ext>
            </p:extLst>
          </p:nvPr>
        </p:nvGraphicFramePr>
        <p:xfrm>
          <a:off x="494401" y="397495"/>
          <a:ext cx="8017056" cy="921025"/>
        </p:xfrm>
        <a:graphic>
          <a:graphicData uri="http://schemas.openxmlformats.org/drawingml/2006/table">
            <a:tbl>
              <a:tblPr/>
              <a:tblGrid>
                <a:gridCol w="8017056"/>
              </a:tblGrid>
              <a:tr h="921025">
                <a:tc>
                  <a:txBody>
                    <a:bodyPr/>
                    <a:lstStyle/>
                    <a:p>
                      <a:endParaRPr lang="en-US" dirty="0">
                        <a:solidFill>
                          <a:schemeClr val="accent2"/>
                        </a:solidFill>
                      </a:endParaRPr>
                    </a:p>
                  </a:txBody>
                  <a:tcPr>
                    <a:lnL w="12700" cmpd="sng">
                      <a:solidFill>
                        <a:srgbClr val="000000"/>
                      </a:solidFill>
                      <a:prstDash val="solid"/>
                    </a:lnL>
                    <a:lnR w="12700" cmpd="sng">
                      <a:solidFill>
                        <a:srgbClr val="000000"/>
                      </a:solidFill>
                      <a:prstDash val="solid"/>
                    </a:lnR>
                    <a:lnT w="12700" cmpd="sng">
                      <a:solidFill>
                        <a:srgbClr val="000000"/>
                      </a:solidFill>
                      <a:prstDash val="solid"/>
                    </a:lnT>
                    <a:lnB w="1270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4647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xEl>
                                              <p:pRg st="5" end="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800" dirty="0" smtClean="0"/>
              <a:t>Techniques: Scaling Questions</a:t>
            </a:r>
            <a:endParaRPr lang="en-US" sz="4800" dirty="0"/>
          </a:p>
        </p:txBody>
      </p:sp>
      <p:pic>
        <p:nvPicPr>
          <p:cNvPr id="9" name="BLOGGER_PHOTO_ID_5304153585013457074" descr="http://3.bp.blogspot.com/_ifykMHnntl8/SZwjlTzXgLI/AAAAAAAACFc/ICMgs89tB9E/s640/basic+steps+scaling+question.png"/>
          <p:cNvPicPr>
            <a:picLocks noGrp="1"/>
          </p:cNvPicPr>
          <p:nvPr>
            <p:ph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7334" r="-17334"/>
          <a:stretch>
            <a:fillRect/>
          </a:stretch>
        </p:blipFill>
        <p:spPr bwMode="auto">
          <a:prstGeom prst="rect">
            <a:avLst/>
          </a:prstGeom>
          <a:noFill/>
          <a:ln>
            <a:noFill/>
          </a:ln>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37759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Vertical Title 3"/>
          <p:cNvSpPr>
            <a:spLocks noGrp="1"/>
          </p:cNvSpPr>
          <p:nvPr>
            <p:ph type="title" orient="vert"/>
          </p:nvPr>
        </p:nvSpPr>
        <p:spPr>
          <a:xfrm>
            <a:off x="237067" y="274638"/>
            <a:ext cx="2607733" cy="5851525"/>
          </a:xfrm>
        </p:spPr>
        <p:txBody>
          <a:bodyPr vert="horz" anchor="t"/>
          <a:lstStyle/>
          <a:p>
            <a:r>
              <a:rPr lang="en-US" dirty="0" smtClean="0"/>
              <a:t>End of Each Session:</a:t>
            </a:r>
            <a:br>
              <a:rPr lang="en-US" dirty="0" smtClean="0"/>
            </a:br>
            <a:r>
              <a:rPr lang="en-US" dirty="0" smtClean="0"/>
              <a:t/>
            </a:r>
            <a:br>
              <a:rPr lang="en-US" dirty="0" smtClean="0"/>
            </a:br>
            <a:r>
              <a:rPr lang="en-US" dirty="0" smtClean="0"/>
              <a:t>Messages and Feedback</a:t>
            </a:r>
            <a:endParaRPr lang="en-US" dirty="0"/>
          </a:p>
        </p:txBody>
      </p:sp>
      <p:sp>
        <p:nvSpPr>
          <p:cNvPr id="5" name="Vertical Text Placeholder 4"/>
          <p:cNvSpPr>
            <a:spLocks noGrp="1"/>
          </p:cNvSpPr>
          <p:nvPr>
            <p:ph type="body" orient="vert" idx="1"/>
          </p:nvPr>
        </p:nvSpPr>
        <p:spPr>
          <a:xfrm>
            <a:off x="3657600" y="524933"/>
            <a:ext cx="5130800" cy="5601230"/>
          </a:xfrm>
        </p:spPr>
        <p:txBody>
          <a:bodyPr vert="horz"/>
          <a:lstStyle/>
          <a:p>
            <a:pPr>
              <a:buNone/>
            </a:pPr>
            <a:r>
              <a:rPr lang="en-US" dirty="0" smtClean="0"/>
              <a:t>Messages: </a:t>
            </a:r>
          </a:p>
          <a:p>
            <a:r>
              <a:rPr lang="en-US" dirty="0" smtClean="0"/>
              <a:t>5-10 minutes</a:t>
            </a:r>
          </a:p>
          <a:p>
            <a:r>
              <a:rPr lang="en-US" dirty="0" smtClean="0"/>
              <a:t>Summary for clients</a:t>
            </a:r>
          </a:p>
          <a:p>
            <a:r>
              <a:rPr lang="en-US" dirty="0" smtClean="0"/>
              <a:t>Compliments</a:t>
            </a:r>
          </a:p>
          <a:p>
            <a:pPr lvl="1"/>
            <a:r>
              <a:rPr lang="en-US" dirty="0" smtClean="0"/>
              <a:t>what </a:t>
            </a:r>
            <a:r>
              <a:rPr lang="en-US" dirty="0" smtClean="0"/>
              <a:t>client’s are </a:t>
            </a:r>
            <a:r>
              <a:rPr lang="en-US" dirty="0" smtClean="0"/>
              <a:t>doing</a:t>
            </a:r>
            <a:endParaRPr lang="en-US" dirty="0" smtClean="0"/>
          </a:p>
          <a:p>
            <a:r>
              <a:rPr lang="en-US" dirty="0" smtClean="0"/>
              <a:t>Bridge</a:t>
            </a:r>
          </a:p>
          <a:p>
            <a:pPr lvl="1"/>
            <a:r>
              <a:rPr lang="en-US" dirty="0" smtClean="0"/>
              <a:t>Links compliments to suggested task</a:t>
            </a:r>
          </a:p>
          <a:p>
            <a:r>
              <a:rPr lang="en-US" dirty="0" smtClean="0"/>
              <a:t>Suggested tasks</a:t>
            </a:r>
            <a:r>
              <a:rPr lang="en-US" dirty="0" smtClean="0"/>
              <a:t> </a:t>
            </a:r>
          </a:p>
          <a:p>
            <a:pPr lvl="1"/>
            <a:r>
              <a:rPr lang="en-US" dirty="0" smtClean="0"/>
              <a:t>Homework: Observational or Behavioral</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041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chor="ctr"/>
          <a:lstStyle/>
          <a:p>
            <a:r>
              <a:rPr lang="en-US" dirty="0" smtClean="0"/>
              <a:t>Continuous Alignment </a:t>
            </a:r>
          </a:p>
          <a:p>
            <a:r>
              <a:rPr lang="en-US" dirty="0" smtClean="0"/>
              <a:t>Scaled Assessment	</a:t>
            </a:r>
          </a:p>
          <a:p>
            <a:r>
              <a:rPr lang="en-US" dirty="0" smtClean="0"/>
              <a:t>Messages and Tasks</a:t>
            </a:r>
          </a:p>
          <a:p>
            <a:endParaRPr lang="en-US" dirty="0"/>
          </a:p>
        </p:txBody>
      </p:sp>
      <p:sp>
        <p:nvSpPr>
          <p:cNvPr id="4" name="Title 3"/>
          <p:cNvSpPr>
            <a:spLocks noGrp="1"/>
          </p:cNvSpPr>
          <p:nvPr>
            <p:ph type="title"/>
          </p:nvPr>
        </p:nvSpPr>
        <p:spPr/>
        <p:txBody>
          <a:bodyPr/>
          <a:lstStyle/>
          <a:p>
            <a:r>
              <a:rPr lang="en-US" dirty="0" smtClean="0"/>
              <a:t>Assessment and Alignment</a:t>
            </a:r>
            <a:endParaRPr lang="en-US" dirty="0"/>
          </a:p>
        </p:txBody>
      </p:sp>
      <p:sp>
        <p:nvSpPr>
          <p:cNvPr id="6" name="Text Placeholder 5"/>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66720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Visitor, Complainant, and Customer Type Client: </a:t>
            </a:r>
          </a:p>
          <a:p>
            <a:pPr lvl="1"/>
            <a:r>
              <a:rPr lang="en-US" dirty="0" smtClean="0"/>
              <a:t>Reframe Resistance</a:t>
            </a:r>
          </a:p>
          <a:p>
            <a:r>
              <a:rPr lang="en-US" dirty="0" smtClean="0"/>
              <a:t>Speaking clients language</a:t>
            </a:r>
          </a:p>
          <a:p>
            <a:r>
              <a:rPr lang="en-US" dirty="0" smtClean="0"/>
              <a:t>Explore “instead”</a:t>
            </a:r>
          </a:p>
          <a:p>
            <a:r>
              <a:rPr lang="en-US" dirty="0" smtClean="0"/>
              <a:t>Honor client’s preferences</a:t>
            </a:r>
          </a:p>
          <a:p>
            <a:r>
              <a:rPr lang="en-US" dirty="0" smtClean="0"/>
              <a:t>Multiple Perspectives</a:t>
            </a:r>
          </a:p>
          <a:p>
            <a:r>
              <a:rPr lang="en-US" dirty="0" smtClean="0"/>
              <a:t>Many similarities with Motivational Interviewing</a:t>
            </a:r>
          </a:p>
          <a:p>
            <a:pPr>
              <a:buNone/>
            </a:pPr>
            <a:endParaRPr lang="en-US" dirty="0"/>
          </a:p>
        </p:txBody>
      </p:sp>
      <p:sp>
        <p:nvSpPr>
          <p:cNvPr id="3" name="Title 2"/>
          <p:cNvSpPr>
            <a:spLocks noGrp="1"/>
          </p:cNvSpPr>
          <p:nvPr>
            <p:ph type="title"/>
          </p:nvPr>
        </p:nvSpPr>
        <p:spPr/>
        <p:txBody>
          <a:bodyPr>
            <a:normAutofit/>
          </a:bodyPr>
          <a:lstStyle/>
          <a:p>
            <a:r>
              <a:rPr dirty="0" smtClean="0"/>
              <a:t>Working with Resistancy</a:t>
            </a:r>
            <a:endParaRPr lang="en-US" dirty="0"/>
          </a:p>
        </p:txBody>
      </p:sp>
      <p:sp>
        <p:nvSpPr>
          <p:cNvPr id="4" name="Text Placeholder 3"/>
          <p:cNvSpPr>
            <a:spLocks noGrp="1"/>
          </p:cNvSpPr>
          <p:nvPr>
            <p:ph type="body" sz="half" idx="2"/>
          </p:nvPr>
        </p:nvSpPr>
        <p:spPr/>
        <p:txBody>
          <a:bodyPr/>
          <a:lstStyle/>
          <a:p>
            <a:r>
              <a:rPr lang="en-US" dirty="0" smtClean="0"/>
              <a:t>Solution Focused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2">
                                            <p:txEl>
                                              <p:pRg st="0" end="0"/>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1" nodeType="clickEffect">
                                  <p:stCondLst>
                                    <p:cond delay="0"/>
                                  </p:stCondLst>
                                  <p:childTnLst>
                                    <p:set>
                                      <p:cBhvr>
                                        <p:cTn id="5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90005" y="274638"/>
            <a:ext cx="8670237" cy="1260475"/>
          </a:xfrm>
        </p:spPr>
        <p:txBody>
          <a:bodyPr>
            <a:normAutofit/>
          </a:bodyPr>
          <a:lstStyle/>
          <a:p>
            <a:pPr algn="ctr"/>
            <a:r>
              <a:rPr lang="en-US" sz="4500" dirty="0" smtClean="0"/>
              <a:t>Resistance VS Change</a:t>
            </a:r>
            <a:endParaRPr lang="en-US" sz="4500" dirty="0"/>
          </a:p>
        </p:txBody>
      </p:sp>
      <p:sp>
        <p:nvSpPr>
          <p:cNvPr id="3" name="Text Placeholder 2"/>
          <p:cNvSpPr>
            <a:spLocks noGrp="1"/>
          </p:cNvSpPr>
          <p:nvPr>
            <p:ph type="body" idx="1"/>
          </p:nvPr>
        </p:nvSpPr>
        <p:spPr/>
        <p:txBody>
          <a:bodyPr/>
          <a:lstStyle/>
          <a:p>
            <a:r>
              <a:rPr lang="en-US" u="sng" dirty="0" smtClean="0"/>
              <a:t>Can </a:t>
            </a:r>
            <a:r>
              <a:rPr lang="en-US" u="sng" dirty="0" smtClean="0"/>
              <a:t>increase</a:t>
            </a:r>
            <a:r>
              <a:rPr lang="en-US" u="sng" dirty="0" smtClean="0"/>
              <a:t> resistance </a:t>
            </a:r>
            <a:r>
              <a:rPr lang="en-US" u="sng" dirty="0" smtClean="0"/>
              <a:t>by</a:t>
            </a:r>
            <a:r>
              <a:rPr lang="en-US" u="sng" dirty="0" smtClean="0"/>
              <a:t>:</a:t>
            </a:r>
          </a:p>
        </p:txBody>
      </p:sp>
      <p:sp>
        <p:nvSpPr>
          <p:cNvPr id="4" name="Content Placeholder 3"/>
          <p:cNvSpPr>
            <a:spLocks noGrp="1"/>
          </p:cNvSpPr>
          <p:nvPr>
            <p:ph sz="half" idx="2"/>
          </p:nvPr>
        </p:nvSpPr>
        <p:spPr/>
        <p:txBody>
          <a:bodyPr/>
          <a:lstStyle/>
          <a:p>
            <a:r>
              <a:rPr lang="en-US" dirty="0" smtClean="0"/>
              <a:t>Arguing for change</a:t>
            </a:r>
          </a:p>
          <a:p>
            <a:r>
              <a:rPr lang="en-US" dirty="0" smtClean="0"/>
              <a:t>Taking expert role</a:t>
            </a:r>
          </a:p>
          <a:p>
            <a:r>
              <a:rPr lang="en-US" dirty="0" smtClean="0"/>
              <a:t>Blaming</a:t>
            </a:r>
          </a:p>
          <a:p>
            <a:r>
              <a:rPr lang="en-US" dirty="0" smtClean="0"/>
              <a:t>Criticizing</a:t>
            </a:r>
          </a:p>
          <a:p>
            <a:r>
              <a:rPr lang="en-US" dirty="0" smtClean="0"/>
              <a:t>Shaming</a:t>
            </a:r>
          </a:p>
          <a:p>
            <a:r>
              <a:rPr lang="en-US" dirty="0" smtClean="0"/>
              <a:t>Labeling</a:t>
            </a:r>
          </a:p>
          <a:p>
            <a:r>
              <a:rPr lang="en-US" dirty="0" smtClean="0"/>
              <a:t>Being in a hurry</a:t>
            </a:r>
          </a:p>
          <a:p>
            <a:r>
              <a:rPr lang="en-US" dirty="0" smtClean="0"/>
              <a:t>Claiming that it </a:t>
            </a:r>
            <a:r>
              <a:rPr lang="en-US" dirty="0" smtClean="0"/>
              <a:t>will work if done correctly</a:t>
            </a:r>
            <a:endParaRPr lang="en-US" dirty="0" smtClean="0"/>
          </a:p>
        </p:txBody>
      </p:sp>
      <p:sp>
        <p:nvSpPr>
          <p:cNvPr id="5" name="Text Placeholder 4"/>
          <p:cNvSpPr>
            <a:spLocks noGrp="1"/>
          </p:cNvSpPr>
          <p:nvPr>
            <p:ph type="body" sz="quarter" idx="3"/>
          </p:nvPr>
        </p:nvSpPr>
        <p:spPr/>
        <p:txBody>
          <a:bodyPr/>
          <a:lstStyle/>
          <a:p>
            <a:r>
              <a:rPr lang="en-US" u="sng" dirty="0" smtClean="0"/>
              <a:t>Can increase change by:</a:t>
            </a:r>
            <a:endParaRPr lang="en-US" u="sng" dirty="0" smtClean="0"/>
          </a:p>
        </p:txBody>
      </p:sp>
      <p:sp>
        <p:nvSpPr>
          <p:cNvPr id="6" name="Content Placeholder 5"/>
          <p:cNvSpPr>
            <a:spLocks noGrp="1"/>
          </p:cNvSpPr>
          <p:nvPr>
            <p:ph sz="quarter" idx="4"/>
          </p:nvPr>
        </p:nvSpPr>
        <p:spPr/>
        <p:txBody>
          <a:bodyPr/>
          <a:lstStyle/>
          <a:p>
            <a:r>
              <a:rPr lang="en-US" dirty="0" smtClean="0"/>
              <a:t>Open ended questions</a:t>
            </a:r>
          </a:p>
          <a:p>
            <a:r>
              <a:rPr lang="en-US" dirty="0" smtClean="0"/>
              <a:t>Listening reflectively</a:t>
            </a:r>
          </a:p>
          <a:p>
            <a:r>
              <a:rPr lang="en-US" dirty="0" smtClean="0"/>
              <a:t>Affirm positive steps</a:t>
            </a:r>
          </a:p>
          <a:p>
            <a:r>
              <a:rPr lang="en-US" dirty="0" smtClean="0"/>
              <a:t>Summarize </a:t>
            </a:r>
            <a:r>
              <a:rPr lang="en-US" dirty="0" smtClean="0"/>
              <a:t>effectively</a:t>
            </a:r>
          </a:p>
          <a:p>
            <a:r>
              <a:rPr lang="en-US" dirty="0" smtClean="0"/>
              <a:t>When the client recognizes disadvantages of status quo</a:t>
            </a:r>
          </a:p>
          <a:p>
            <a:r>
              <a:rPr lang="en-US" dirty="0" smtClean="0"/>
              <a:t>And advantages of change</a:t>
            </a:r>
          </a:p>
          <a:p>
            <a:r>
              <a:rPr lang="en-US" dirty="0" smtClean="0"/>
              <a:t>Optimism for change</a:t>
            </a:r>
          </a:p>
          <a:p>
            <a:r>
              <a:rPr lang="en-US" dirty="0" smtClean="0"/>
              <a:t>Expressing </a:t>
            </a:r>
            <a:r>
              <a:rPr lang="en-US" dirty="0" smtClean="0"/>
              <a:t>intention to change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4061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90005" y="274638"/>
            <a:ext cx="8670237" cy="1260475"/>
          </a:xfrm>
        </p:spPr>
        <p:txBody>
          <a:bodyPr>
            <a:normAutofit/>
          </a:bodyPr>
          <a:lstStyle/>
          <a:p>
            <a:pPr algn="ctr"/>
            <a:r>
              <a:rPr lang="en-US" sz="4500" dirty="0" smtClean="0"/>
              <a:t>The Good and </a:t>
            </a:r>
            <a:r>
              <a:rPr lang="en-US" sz="4500" dirty="0" smtClean="0"/>
              <a:t>the</a:t>
            </a:r>
            <a:r>
              <a:rPr lang="en-US" sz="4500" dirty="0" smtClean="0"/>
              <a:t>…</a:t>
            </a:r>
            <a:endParaRPr lang="en-US" sz="4500" dirty="0"/>
          </a:p>
        </p:txBody>
      </p:sp>
      <p:sp>
        <p:nvSpPr>
          <p:cNvPr id="3" name="Text Placeholder 2"/>
          <p:cNvSpPr>
            <a:spLocks noGrp="1"/>
          </p:cNvSpPr>
          <p:nvPr>
            <p:ph type="body" idx="1"/>
          </p:nvPr>
        </p:nvSpPr>
        <p:spPr/>
        <p:txBody>
          <a:bodyPr/>
          <a:lstStyle/>
          <a:p>
            <a:r>
              <a:rPr lang="en-US" dirty="0" smtClean="0"/>
              <a:t>Strengths	</a:t>
            </a:r>
            <a:endParaRPr lang="en-US" dirty="0"/>
          </a:p>
        </p:txBody>
      </p:sp>
      <p:sp>
        <p:nvSpPr>
          <p:cNvPr id="4" name="Content Placeholder 3"/>
          <p:cNvSpPr>
            <a:spLocks noGrp="1"/>
          </p:cNvSpPr>
          <p:nvPr>
            <p:ph sz="half" idx="2"/>
          </p:nvPr>
        </p:nvSpPr>
        <p:spPr/>
        <p:txBody>
          <a:bodyPr/>
          <a:lstStyle/>
          <a:p>
            <a:r>
              <a:rPr lang="en-US" dirty="0" smtClean="0"/>
              <a:t>Strength</a:t>
            </a:r>
            <a:r>
              <a:rPr lang="en-US" dirty="0" smtClean="0"/>
              <a:t> based approach</a:t>
            </a:r>
          </a:p>
          <a:p>
            <a:r>
              <a:rPr lang="en-US" dirty="0" smtClean="0"/>
              <a:t>Tailors to the individual and bases goals on the resources, abilities and needs of the client.</a:t>
            </a:r>
          </a:p>
          <a:p>
            <a:r>
              <a:rPr lang="en-US" dirty="0" smtClean="0"/>
              <a:t>Requires ongoing feedback</a:t>
            </a:r>
          </a:p>
          <a:p>
            <a:r>
              <a:rPr lang="en-US" dirty="0" smtClean="0"/>
              <a:t>Collaborative</a:t>
            </a:r>
          </a:p>
          <a:p>
            <a:r>
              <a:rPr lang="en-US" dirty="0" smtClean="0"/>
              <a:t>Others?</a:t>
            </a:r>
            <a:endParaRPr lang="en-US" dirty="0"/>
          </a:p>
        </p:txBody>
      </p:sp>
      <p:sp>
        <p:nvSpPr>
          <p:cNvPr id="5" name="Text Placeholder 4"/>
          <p:cNvSpPr>
            <a:spLocks noGrp="1"/>
          </p:cNvSpPr>
          <p:nvPr>
            <p:ph type="body" sz="quarter" idx="3"/>
          </p:nvPr>
        </p:nvSpPr>
        <p:spPr/>
        <p:txBody>
          <a:bodyPr/>
          <a:lstStyle/>
          <a:p>
            <a:r>
              <a:rPr lang="en-US" dirty="0" smtClean="0"/>
              <a:t>Challenges</a:t>
            </a:r>
            <a:endParaRPr lang="en-US" dirty="0" smtClean="0"/>
          </a:p>
        </p:txBody>
      </p:sp>
      <p:sp>
        <p:nvSpPr>
          <p:cNvPr id="6" name="Content Placeholder 5"/>
          <p:cNvSpPr>
            <a:spLocks noGrp="1"/>
          </p:cNvSpPr>
          <p:nvPr>
            <p:ph sz="quarter" idx="4"/>
          </p:nvPr>
        </p:nvSpPr>
        <p:spPr/>
        <p:txBody>
          <a:bodyPr/>
          <a:lstStyle/>
          <a:p>
            <a:r>
              <a:rPr lang="en-US" dirty="0" smtClean="0"/>
              <a:t>Deceptively simple</a:t>
            </a:r>
          </a:p>
          <a:p>
            <a:r>
              <a:rPr lang="en-US" dirty="0" smtClean="0"/>
              <a:t>Does not take into account </a:t>
            </a:r>
            <a:r>
              <a:rPr lang="en-US" dirty="0" smtClean="0"/>
              <a:t>power, and </a:t>
            </a:r>
            <a:r>
              <a:rPr lang="en-US" dirty="0" smtClean="0"/>
              <a:t>systems dynamics</a:t>
            </a:r>
          </a:p>
          <a:p>
            <a:r>
              <a:rPr lang="en-US" dirty="0" smtClean="0"/>
              <a:t>Does not necessarily take into account multicultural considerations</a:t>
            </a:r>
          </a:p>
          <a:p>
            <a:r>
              <a:rPr lang="en-US" dirty="0" smtClean="0"/>
              <a:t>Would not work well with serious mental heath </a:t>
            </a:r>
            <a:r>
              <a:rPr lang="en-US" dirty="0" smtClean="0"/>
              <a:t>issues</a:t>
            </a:r>
          </a:p>
          <a:p>
            <a:r>
              <a:rPr lang="en-US" dirty="0" smtClean="0"/>
              <a:t>Lack of empirical research</a:t>
            </a:r>
            <a:endParaRPr lang="en-US" dirty="0" smtClean="0"/>
          </a:p>
          <a:p>
            <a:r>
              <a:rPr lang="en-US" dirty="0" smtClean="0"/>
              <a:t>Others?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4061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0" y="1905000"/>
            <a:ext cx="2606478" cy="1371600"/>
          </a:xfrm>
        </p:spPr>
        <p:txBody>
          <a:bodyPr>
            <a:noAutofit/>
          </a:bodyPr>
          <a:lstStyle/>
          <a:p>
            <a:r>
              <a:rPr lang="en-US" sz="3000" dirty="0" smtClean="0"/>
              <a:t>Professional</a:t>
            </a:r>
            <a:br>
              <a:rPr lang="en-US" sz="3000" dirty="0" smtClean="0"/>
            </a:br>
            <a:r>
              <a:rPr lang="en-US" sz="3000" dirty="0" smtClean="0"/>
              <a:t>School Counselor</a:t>
            </a:r>
            <a:endParaRPr lang="en-US" sz="3000" dirty="0"/>
          </a:p>
        </p:txBody>
      </p:sp>
      <p:sp>
        <p:nvSpPr>
          <p:cNvPr id="4" name="Text Placeholder 3"/>
          <p:cNvSpPr>
            <a:spLocks noGrp="1"/>
          </p:cNvSpPr>
          <p:nvPr>
            <p:ph type="body" sz="half" idx="2"/>
          </p:nvPr>
        </p:nvSpPr>
        <p:spPr>
          <a:xfrm>
            <a:off x="0" y="3276600"/>
            <a:ext cx="2529840" cy="1371600"/>
          </a:xfrm>
        </p:spPr>
        <p:txBody>
          <a:bodyPr/>
          <a:lstStyle/>
          <a:p>
            <a:r>
              <a:rPr lang="en-US" dirty="0"/>
              <a:t>Time </a:t>
            </a:r>
            <a:r>
              <a:rPr lang="en-US" dirty="0" smtClean="0"/>
              <a:t>Distribution for a</a:t>
            </a:r>
            <a:endParaRPr lang="en-US" dirty="0"/>
          </a:p>
          <a:p>
            <a:r>
              <a:rPr lang="en-US" dirty="0" smtClean="0"/>
              <a:t>Comprehensive Program: </a:t>
            </a:r>
          </a:p>
        </p:txBody>
      </p:sp>
      <p:graphicFrame>
        <p:nvGraphicFramePr>
          <p:cNvPr id="6" name="Chart 5"/>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73510181"/>
              </p:ext>
            </p:extLst>
          </p:nvPr>
        </p:nvGraphicFramePr>
        <p:xfrm>
          <a:off x="1268093" y="210699"/>
          <a:ext cx="8378247" cy="56389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Picture Placeholder 7"/>
          <p:cNvGraphicFramePr>
            <a:graphicFrameLocks noGrp="1"/>
          </p:cNvGraphicFramePr>
          <p:nvPr>
            <p:ph type="pic"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873276911"/>
              </p:ext>
            </p:extLst>
          </p:nvPr>
        </p:nvGraphicFramePr>
        <p:xfrm>
          <a:off x="3516378" y="210699"/>
          <a:ext cx="4416794" cy="211343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817430475"/>
              </p:ext>
            </p:extLst>
          </p:nvPr>
        </p:nvGraphicFramePr>
        <p:xfrm>
          <a:off x="4032341" y="2423645"/>
          <a:ext cx="4208280" cy="210395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Chart 10"/>
          <p:cNvGraphicFramePr>
            <a:graphicFrameLocks/>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411267636"/>
              </p:ext>
            </p:extLst>
          </p:nvPr>
        </p:nvGraphicFramePr>
        <p:xfrm>
          <a:off x="3558437" y="4558575"/>
          <a:ext cx="4260998" cy="209957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730010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Multicultural Perspective to Brief Counseling</a:t>
            </a:r>
            <a:endParaRPr lang="en-US" dirty="0"/>
          </a:p>
        </p:txBody>
      </p:sp>
      <p:sp>
        <p:nvSpPr>
          <p:cNvPr id="6" name="Content Placeholder 5"/>
          <p:cNvSpPr>
            <a:spLocks noGrp="1"/>
          </p:cNvSpPr>
          <p:nvPr>
            <p:ph idx="1"/>
          </p:nvPr>
        </p:nvSpPr>
        <p:spPr/>
        <p:txBody>
          <a:bodyPr/>
          <a:lstStyle/>
          <a:p>
            <a:pPr>
              <a:buNone/>
            </a:pPr>
            <a:r>
              <a:rPr lang="en-US" dirty="0" smtClean="0"/>
              <a:t>Strengths: </a:t>
            </a:r>
          </a:p>
          <a:p>
            <a:r>
              <a:rPr lang="en-US" dirty="0" smtClean="0"/>
              <a:t>Does not expect alignment with Dominant Cultures</a:t>
            </a:r>
          </a:p>
          <a:p>
            <a:r>
              <a:rPr lang="en-US" dirty="0" smtClean="0"/>
              <a:t>Emphasis on multiple realities</a:t>
            </a:r>
          </a:p>
          <a:p>
            <a:r>
              <a:rPr lang="en-US" dirty="0" smtClean="0"/>
              <a:t>Explore their own beliefs and provide interpretations</a:t>
            </a:r>
          </a:p>
          <a:p>
            <a:pPr>
              <a:buNone/>
            </a:pPr>
            <a:endParaRPr lang="en-US" dirty="0" smtClean="0"/>
          </a:p>
          <a:p>
            <a:pPr>
              <a:buNone/>
            </a:pPr>
            <a:r>
              <a:rPr lang="en-US" dirty="0" smtClean="0"/>
              <a:t>Weaknesses:</a:t>
            </a:r>
          </a:p>
          <a:p>
            <a:r>
              <a:rPr lang="en-US" dirty="0" smtClean="0"/>
              <a:t>Not knowing stance of counselor</a:t>
            </a:r>
          </a:p>
          <a:p>
            <a:endParaRPr lang="en-US"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2967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485636"/>
          </a:xfrm>
        </p:spPr>
        <p:txBody>
          <a:bodyPr>
            <a:normAutofit/>
          </a:bodyPr>
          <a:lstStyle/>
          <a:p>
            <a:r>
              <a:rPr lang="en-US" sz="4000" dirty="0" smtClean="0"/>
              <a:t/>
            </a:r>
            <a:br>
              <a:rPr lang="en-US" sz="4000" dirty="0" smtClean="0"/>
            </a:br>
            <a:r>
              <a:rPr lang="en-US" sz="4000" dirty="0" smtClean="0"/>
              <a:t>What have you learned today?</a:t>
            </a:r>
            <a:br>
              <a:rPr lang="en-US" sz="4000" dirty="0" smtClean="0"/>
            </a:br>
            <a:r>
              <a:rPr lang="en-US" sz="4000" dirty="0" smtClean="0"/>
              <a:t>What will you take with you?</a:t>
            </a:r>
            <a:endParaRPr lang="en-US" sz="4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624338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16848" y="378105"/>
            <a:ext cx="8414516" cy="1200329"/>
          </a:xfrm>
          <a:prstGeom prst="rect">
            <a:avLst/>
          </a:prstGeom>
          <a:noFill/>
        </p:spPr>
        <p:txBody>
          <a:bodyPr wrap="square" rtlCol="0">
            <a:spAutoFit/>
          </a:bodyPr>
          <a:lstStyle/>
          <a:p>
            <a:pPr algn="ctr"/>
            <a:r>
              <a:rPr lang="en-US" dirty="0" smtClean="0"/>
              <a:t>References:</a:t>
            </a:r>
          </a:p>
          <a:p>
            <a:pPr marL="285750" indent="-285750">
              <a:buFont typeface="Arial"/>
              <a:buChar char="•"/>
            </a:pPr>
            <a:r>
              <a:rPr lang="en-US" dirty="0" err="1" smtClean="0"/>
              <a:t>Budman</a:t>
            </a:r>
            <a:r>
              <a:rPr lang="en-US" dirty="0" smtClean="0"/>
              <a:t>, S. H.,  Friedman, S., and Hoyt M.F. (1992). </a:t>
            </a:r>
            <a:r>
              <a:rPr lang="en-US" i="1" dirty="0" smtClean="0"/>
              <a:t>The First Session in brief therapy</a:t>
            </a:r>
            <a:r>
              <a:rPr lang="en-US" dirty="0" smtClean="0"/>
              <a:t>. New York: Guilford Press.</a:t>
            </a:r>
          </a:p>
          <a:p>
            <a:pPr algn="ct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02253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Become more familiar </a:t>
            </a:r>
            <a:r>
              <a:rPr lang="en-US" dirty="0" smtClean="0"/>
              <a:t>with </a:t>
            </a:r>
            <a:r>
              <a:rPr lang="en-US" dirty="0" smtClean="0"/>
              <a:t>brief </a:t>
            </a:r>
            <a:r>
              <a:rPr lang="en-US" dirty="0" smtClean="0"/>
              <a:t>counseling, highlighting Solution-Focused Brief Counseling</a:t>
            </a:r>
          </a:p>
          <a:p>
            <a:r>
              <a:rPr lang="en-US" dirty="0" smtClean="0"/>
              <a:t>Provide tools to implement in your internship site</a:t>
            </a:r>
          </a:p>
          <a:p>
            <a:r>
              <a:rPr lang="en-US" dirty="0" smtClean="0"/>
              <a:t>Give you some literature and other resources for you to take with you.</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529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Brief Counseling	</a:t>
            </a:r>
            <a:endParaRPr lang="en-US" sz="4400"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2800" dirty="0"/>
              <a:t>“I think the development of psychiatric skill consists in a very considerable measure of doing a lot with a very little ---- making rather precise move which has a high probability of achieving what you are attempting to achieve, with a minimum of time and words.” </a:t>
            </a:r>
            <a:r>
              <a:rPr lang="en-US" sz="2800" dirty="0" smtClean="0"/>
              <a:t>– Harry </a:t>
            </a:r>
            <a:r>
              <a:rPr lang="en-US" sz="2800" dirty="0"/>
              <a:t>Sullivan</a:t>
            </a:r>
          </a:p>
          <a:p>
            <a:endParaRPr lang="en-US" dirty="0"/>
          </a:p>
          <a:p>
            <a:endParaRPr lang="en-US" dirty="0" smtClean="0"/>
          </a:p>
          <a:p>
            <a:pPr marL="0" indent="0">
              <a:buNone/>
            </a:pPr>
            <a:endParaRPr lang="en-US" dirty="0"/>
          </a:p>
          <a:p>
            <a:pPr marL="0" indent="0">
              <a:buNone/>
            </a:pPr>
            <a:endParaRPr lang="en-US" dirty="0"/>
          </a:p>
        </p:txBody>
      </p:sp>
      <p:pic>
        <p:nvPicPr>
          <p:cNvPr id="5" name="Picture 4"/>
          <p:cNvPicPr>
            <a:picLocks noChangeAspect="1"/>
          </p:cNvPicPr>
          <p:nvPr/>
        </p:nvPicPr>
        <p:blipFill>
          <a:blip r:embed="rId3"/>
          <a:stretch>
            <a:fillRect/>
          </a:stretch>
        </p:blipFill>
        <p:spPr>
          <a:xfrm>
            <a:off x="7250748" y="5016264"/>
            <a:ext cx="1710917" cy="1710917"/>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12415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34546"/>
          </a:xfrm>
        </p:spPr>
        <p:txBody>
          <a:bodyPr>
            <a:noAutofit/>
          </a:bodyPr>
          <a:lstStyle/>
          <a:p>
            <a:pPr algn="ctr"/>
            <a:r>
              <a:rPr lang="en-US" sz="4800" dirty="0" smtClean="0"/>
              <a:t>Common Factors for Change	</a:t>
            </a:r>
            <a:endParaRPr lang="en-US" sz="4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91362434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58968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0" indent="0">
              <a:buNone/>
            </a:pPr>
            <a:r>
              <a:rPr lang="en-US" dirty="0" smtClean="0"/>
              <a:t>Post Modernist:</a:t>
            </a:r>
          </a:p>
          <a:p>
            <a:pPr lvl="1">
              <a:lnSpc>
                <a:spcPct val="90000"/>
              </a:lnSpc>
            </a:pPr>
            <a:r>
              <a:rPr lang="en-US" sz="2400" dirty="0"/>
              <a:t>Human experience is complex</a:t>
            </a:r>
          </a:p>
          <a:p>
            <a:pPr lvl="1">
              <a:lnSpc>
                <a:spcPct val="90000"/>
              </a:lnSpc>
            </a:pPr>
            <a:r>
              <a:rPr lang="en-US" sz="2400" dirty="0"/>
              <a:t>There is no absolute reality</a:t>
            </a:r>
          </a:p>
          <a:p>
            <a:pPr lvl="1">
              <a:lnSpc>
                <a:spcPct val="90000"/>
              </a:lnSpc>
            </a:pPr>
            <a:r>
              <a:rPr lang="en-US" sz="2400" dirty="0"/>
              <a:t>Reality is socially constructed</a:t>
            </a:r>
          </a:p>
          <a:p>
            <a:pPr marL="0" indent="0">
              <a:buNone/>
            </a:pPr>
            <a:endParaRPr lang="en-US" dirty="0" smtClean="0"/>
          </a:p>
          <a:p>
            <a:pPr marL="0" indent="0">
              <a:buNone/>
            </a:pPr>
            <a:r>
              <a:rPr lang="en-US" dirty="0" smtClean="0"/>
              <a:t>Social Constructionist:</a:t>
            </a:r>
          </a:p>
          <a:p>
            <a:pPr lvl="1">
              <a:lnSpc>
                <a:spcPct val="90000"/>
              </a:lnSpc>
            </a:pPr>
            <a:r>
              <a:rPr lang="en-US" sz="2400" dirty="0" smtClean="0"/>
              <a:t>People are healthy</a:t>
            </a:r>
          </a:p>
          <a:p>
            <a:pPr lvl="1">
              <a:lnSpc>
                <a:spcPct val="90000"/>
              </a:lnSpc>
            </a:pPr>
            <a:r>
              <a:rPr lang="en-US" sz="2400" dirty="0" smtClean="0"/>
              <a:t>Everyone’s reality is valid</a:t>
            </a:r>
          </a:p>
          <a:p>
            <a:pPr lvl="1">
              <a:lnSpc>
                <a:spcPct val="90000"/>
              </a:lnSpc>
            </a:pPr>
            <a:r>
              <a:rPr lang="en-US" sz="2400" dirty="0" smtClean="0"/>
              <a:t>Each person’s life is continuously developing</a:t>
            </a:r>
          </a:p>
          <a:p>
            <a:pPr lvl="1">
              <a:lnSpc>
                <a:spcPct val="90000"/>
              </a:lnSpc>
            </a:pPr>
            <a:endParaRPr lang="en-US" sz="2400" dirty="0"/>
          </a:p>
        </p:txBody>
      </p:sp>
      <p:sp>
        <p:nvSpPr>
          <p:cNvPr id="2" name="Title 1"/>
          <p:cNvSpPr>
            <a:spLocks noGrp="1"/>
          </p:cNvSpPr>
          <p:nvPr>
            <p:ph type="title"/>
          </p:nvPr>
        </p:nvSpPr>
        <p:spPr/>
        <p:txBody>
          <a:bodyPr>
            <a:normAutofit fontScale="90000"/>
          </a:bodyPr>
          <a:lstStyle/>
          <a:p>
            <a:r>
              <a:rPr lang="en-US" dirty="0" smtClean="0"/>
              <a:t>Brief Counseling Theoretical Orientation:</a:t>
            </a:r>
            <a:endParaRPr lang="en-US" dirty="0"/>
          </a:p>
        </p:txBody>
      </p:sp>
      <p:sp>
        <p:nvSpPr>
          <p:cNvPr id="7" name="Text Placeholder 6"/>
          <p:cNvSpPr>
            <a:spLocks noGrp="1"/>
          </p:cNvSpPr>
          <p:nvPr>
            <p:ph type="body" sz="half" idx="2"/>
          </p:nvPr>
        </p:nvSpPr>
        <p:spPr/>
        <p:txBody>
          <a:bodyPr/>
          <a:lstStyle/>
          <a:p>
            <a:r>
              <a:rPr lang="en-US" dirty="0" smtClean="0"/>
              <a:t>Solution-focused, Narrative, Collaborative Therapy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53541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Assumptions of Brief Counseling</a:t>
            </a:r>
            <a:r>
              <a:rPr lang="en-US" dirty="0" smtClean="0"/>
              <a:t>	</a:t>
            </a:r>
            <a:endParaRPr lang="en-US" dirty="0"/>
          </a:p>
        </p:txBody>
      </p:sp>
      <p:sp>
        <p:nvSpPr>
          <p:cNvPr id="3" name="Content Placeholder 2"/>
          <p:cNvSpPr>
            <a:spLocks noGrp="1"/>
          </p:cNvSpPr>
          <p:nvPr>
            <p:ph idx="1"/>
          </p:nvPr>
        </p:nvSpPr>
        <p:spPr/>
        <p:txBody>
          <a:bodyPr/>
          <a:lstStyle/>
          <a:p>
            <a:pPr marL="0" indent="0">
              <a:buNone/>
            </a:pPr>
            <a:endParaRPr lang="en-US" sz="3000" dirty="0" smtClean="0"/>
          </a:p>
          <a:p>
            <a:pPr marL="457200" indent="-457200">
              <a:buAutoNum type="arabicPeriod"/>
            </a:pPr>
            <a:r>
              <a:rPr lang="en-US" sz="3000" dirty="0" smtClean="0"/>
              <a:t>The problem the client presents is the problem.</a:t>
            </a:r>
          </a:p>
          <a:p>
            <a:pPr marL="457200" indent="-457200">
              <a:buAutoNum type="arabicPeriod"/>
            </a:pPr>
            <a:r>
              <a:rPr lang="en-US" sz="3000" dirty="0" smtClean="0"/>
              <a:t>Client’s have the necessary resources to deal with their problems, though they may not recognize it.</a:t>
            </a:r>
          </a:p>
          <a:p>
            <a:pPr marL="457200" indent="-457200">
              <a:buAutoNum type="arabicPeriod"/>
            </a:pPr>
            <a:r>
              <a:rPr lang="en-US" sz="3000" dirty="0" smtClean="0"/>
              <a:t>Small changes can be meaningful, and all that is necessary.</a:t>
            </a:r>
            <a:r>
              <a:rPr lang="en-US" sz="3000" dirty="0" smtClean="0"/>
              <a:t> </a:t>
            </a:r>
            <a:endParaRPr lang="en-US" sz="3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25254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200400" y="155120"/>
            <a:ext cx="5486400" cy="6485954"/>
          </a:xfrm>
          <a:ln>
            <a:solidFill>
              <a:schemeClr val="accent1"/>
            </a:solidFill>
          </a:ln>
        </p:spPr>
        <p:txBody>
          <a:bodyPr/>
          <a:lstStyle/>
          <a:p>
            <a:pPr marL="0" indent="0">
              <a:buNone/>
            </a:pPr>
            <a:r>
              <a:rPr lang="en-US" dirty="0" smtClean="0"/>
              <a:t>Precounseling:</a:t>
            </a:r>
          </a:p>
          <a:p>
            <a:pPr lvl="1"/>
            <a:r>
              <a:rPr lang="en-US" dirty="0" smtClean="0"/>
              <a:t>Induction, seeding</a:t>
            </a:r>
          </a:p>
          <a:p>
            <a:pPr marL="0" indent="0">
              <a:buNone/>
            </a:pPr>
            <a:r>
              <a:rPr lang="en-US" dirty="0" smtClean="0"/>
              <a:t>Early: </a:t>
            </a:r>
          </a:p>
          <a:p>
            <a:pPr lvl="1"/>
            <a:r>
              <a:rPr lang="en-US" dirty="0" smtClean="0"/>
              <a:t>Alliance, Pretreatment Change, and Goal Setting</a:t>
            </a:r>
          </a:p>
          <a:p>
            <a:pPr marL="0" indent="0">
              <a:buNone/>
            </a:pPr>
            <a:r>
              <a:rPr lang="en-US" dirty="0" smtClean="0"/>
              <a:t>Middle:</a:t>
            </a:r>
          </a:p>
          <a:p>
            <a:pPr lvl="1"/>
            <a:r>
              <a:rPr lang="en-US" dirty="0" smtClean="0"/>
              <a:t>Refocus, Change</a:t>
            </a:r>
          </a:p>
          <a:p>
            <a:pPr marL="0" indent="0">
              <a:buNone/>
            </a:pPr>
            <a:r>
              <a:rPr lang="en-US" dirty="0" smtClean="0"/>
              <a:t>Late:</a:t>
            </a:r>
          </a:p>
          <a:p>
            <a:pPr lvl="1"/>
            <a:r>
              <a:rPr lang="en-US" dirty="0" smtClean="0"/>
              <a:t>Termination, homework, relapse prevention, and leave-taking</a:t>
            </a:r>
          </a:p>
          <a:p>
            <a:pPr marL="0" indent="0">
              <a:buNone/>
            </a:pPr>
            <a:r>
              <a:rPr lang="en-US" dirty="0" smtClean="0"/>
              <a:t>Follow through:</a:t>
            </a:r>
          </a:p>
          <a:p>
            <a:pPr lvl="1"/>
            <a:r>
              <a:rPr lang="en-US" dirty="0" smtClean="0"/>
              <a:t>Continuation, return, follow up</a:t>
            </a:r>
          </a:p>
          <a:p>
            <a:endParaRPr lang="en-US" dirty="0" smtClean="0"/>
          </a:p>
          <a:p>
            <a:pPr marL="0" indent="0">
              <a:buNone/>
            </a:pPr>
            <a:endParaRPr lang="en-US" dirty="0" smtClean="0"/>
          </a:p>
          <a:p>
            <a:endParaRPr lang="en-US" dirty="0"/>
          </a:p>
        </p:txBody>
      </p:sp>
      <p:sp>
        <p:nvSpPr>
          <p:cNvPr id="2" name="Vertical Title 1"/>
          <p:cNvSpPr>
            <a:spLocks noGrp="1"/>
          </p:cNvSpPr>
          <p:nvPr>
            <p:ph type="title"/>
          </p:nvPr>
        </p:nvSpPr>
        <p:spPr>
          <a:xfrm>
            <a:off x="152400" y="1901952"/>
            <a:ext cx="2377440" cy="2431712"/>
          </a:xfrm>
        </p:spPr>
        <p:txBody>
          <a:bodyPr>
            <a:noAutofit/>
          </a:bodyPr>
          <a:lstStyle/>
          <a:p>
            <a:pPr algn="ctr"/>
            <a:r>
              <a:rPr lang="en-US" sz="3500" dirty="0" smtClean="0"/>
              <a:t>THE STRUCTURE of Brief Counseling</a:t>
            </a:r>
            <a:endParaRPr lang="en-US" sz="3500" dirty="0"/>
          </a:p>
        </p:txBody>
      </p:sp>
      <p:sp>
        <p:nvSpPr>
          <p:cNvPr id="7" name="Text Placeholder 6"/>
          <p:cNvSpPr>
            <a:spLocks noGrp="1"/>
          </p:cNvSpPr>
          <p:nvPr>
            <p:ph type="body" sz="half" idx="2"/>
          </p:nvPr>
        </p:nvSpPr>
        <p:spPr>
          <a:xfrm>
            <a:off x="152400" y="4333664"/>
            <a:ext cx="2377440" cy="311487"/>
          </a:xfrm>
        </p:spPr>
        <p:txBody>
          <a:bodyPr>
            <a:normAutofit fontScale="92500" lnSpcReduction="20000"/>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55190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Features of Brief Therapy		</a:t>
            </a:r>
            <a:endParaRPr lang="en-US" dirty="0"/>
          </a:p>
        </p:txBody>
      </p:sp>
      <p:sp>
        <p:nvSpPr>
          <p:cNvPr id="3" name="Content Placeholder 2"/>
          <p:cNvSpPr>
            <a:spLocks noGrp="1"/>
          </p:cNvSpPr>
          <p:nvPr>
            <p:ph idx="1"/>
          </p:nvPr>
        </p:nvSpPr>
        <p:spPr/>
        <p:txBody>
          <a:bodyPr/>
          <a:lstStyle/>
          <a:p>
            <a:pPr marL="0" indent="0">
              <a:buNone/>
            </a:pPr>
            <a:endParaRPr lang="en-US" dirty="0"/>
          </a:p>
          <a:p>
            <a:pPr marL="457200" indent="-457200">
              <a:buFont typeface="+mj-lt"/>
              <a:buAutoNum type="arabicPeriod"/>
            </a:pPr>
            <a:r>
              <a:rPr lang="en-US" dirty="0" smtClean="0"/>
              <a:t>Rapid and positive working alliance </a:t>
            </a:r>
          </a:p>
          <a:p>
            <a:pPr marL="457200" indent="-457200">
              <a:buFont typeface="+mj-lt"/>
              <a:buAutoNum type="arabicPeriod"/>
            </a:pPr>
            <a:r>
              <a:rPr lang="en-US" dirty="0" smtClean="0"/>
              <a:t>Goal Focused</a:t>
            </a:r>
          </a:p>
          <a:p>
            <a:pPr marL="457200" indent="-457200">
              <a:buFont typeface="+mj-lt"/>
              <a:buAutoNum type="arabicPeriod"/>
            </a:pPr>
            <a:r>
              <a:rPr lang="en-US" dirty="0" smtClean="0"/>
              <a:t>Clear understanding of client and counselor </a:t>
            </a:r>
            <a:r>
              <a:rPr lang="en-US" dirty="0" smtClean="0"/>
              <a:t>responsibility, high </a:t>
            </a:r>
            <a:r>
              <a:rPr lang="en-US" dirty="0" smtClean="0"/>
              <a:t>level of counselor activity and client participation</a:t>
            </a:r>
          </a:p>
          <a:p>
            <a:pPr marL="457200" indent="-457200">
              <a:buFont typeface="+mj-lt"/>
              <a:buAutoNum type="arabicPeriod"/>
            </a:pPr>
            <a:r>
              <a:rPr lang="en-US" dirty="0"/>
              <a:t>Emphasis on strengths and competencies </a:t>
            </a:r>
            <a:endParaRPr lang="en-US" dirty="0" smtClean="0"/>
          </a:p>
          <a:p>
            <a:pPr marL="457200" indent="-457200">
              <a:buFont typeface="+mj-lt"/>
              <a:buAutoNum type="arabicPeriod"/>
            </a:pPr>
            <a:r>
              <a:rPr lang="en-US" dirty="0" smtClean="0"/>
              <a:t>Expectation </a:t>
            </a:r>
            <a:r>
              <a:rPr lang="en-US" dirty="0"/>
              <a:t>of change (which creates hope).</a:t>
            </a:r>
          </a:p>
          <a:p>
            <a:pPr marL="457200" indent="-457200">
              <a:buFont typeface="+mj-lt"/>
              <a:buAutoNum type="arabicPeriod"/>
            </a:pPr>
            <a:r>
              <a:rPr lang="en-US" dirty="0" smtClean="0"/>
              <a:t>Present and </a:t>
            </a:r>
            <a:r>
              <a:rPr lang="en-US" dirty="0"/>
              <a:t>f</a:t>
            </a:r>
            <a:r>
              <a:rPr lang="en-US" dirty="0" smtClean="0"/>
              <a:t>uture orientation</a:t>
            </a:r>
          </a:p>
          <a:p>
            <a:pPr marL="457200" indent="-457200">
              <a:buFont typeface="+mj-lt"/>
              <a:buAutoNum type="arabicPeriod"/>
            </a:pPr>
            <a:r>
              <a:rPr lang="en-US" dirty="0" smtClean="0"/>
              <a:t>Time Sensitive</a:t>
            </a:r>
          </a:p>
          <a:p>
            <a:endParaRPr lang="en-US" dirty="0"/>
          </a:p>
        </p:txBody>
      </p:sp>
      <p:sp>
        <p:nvSpPr>
          <p:cNvPr id="4" name="TextBox 3"/>
          <p:cNvSpPr txBox="1"/>
          <p:nvPr/>
        </p:nvSpPr>
        <p:spPr>
          <a:xfrm>
            <a:off x="2157118" y="6197381"/>
            <a:ext cx="5109091" cy="369332"/>
          </a:xfrm>
          <a:prstGeom prst="rect">
            <a:avLst/>
          </a:prstGeom>
          <a:noFill/>
        </p:spPr>
        <p:txBody>
          <a:bodyPr wrap="none" rtlCol="0">
            <a:spAutoFit/>
          </a:bodyPr>
          <a:lstStyle/>
          <a:p>
            <a:r>
              <a:rPr lang="en-US" dirty="0" smtClean="0"/>
              <a:t>(</a:t>
            </a:r>
            <a:r>
              <a:rPr lang="en-US" dirty="0" err="1" smtClean="0"/>
              <a:t>Budman</a:t>
            </a:r>
            <a:r>
              <a:rPr lang="en-US" dirty="0" smtClean="0"/>
              <a:t>, S. H.,  Friedman, S., and Hoyt M.F. (1992).</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25254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Holland’s Theory of Vocational Personalities &amp; Work Environments">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Apex.thmx</Template>
  <TotalTime>420</TotalTime>
  <Words>1727</Words>
  <Application>Microsoft Macintosh PowerPoint</Application>
  <PresentationFormat>On-screen Show (4:3)</PresentationFormat>
  <Paragraphs>213</Paragraphs>
  <Slides>22</Slides>
  <Notes>12</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Holland’s Theory of Vocational Personalities &amp; Work Environments</vt:lpstr>
      <vt:lpstr>Brief Counseling in Schools</vt:lpstr>
      <vt:lpstr>Professional School Counselor</vt:lpstr>
      <vt:lpstr>Objectives</vt:lpstr>
      <vt:lpstr>Brief Counseling </vt:lpstr>
      <vt:lpstr>Common Factors for Change </vt:lpstr>
      <vt:lpstr>Brief Counseling Theoretical Orientation:</vt:lpstr>
      <vt:lpstr>3 Assumptions of Brief Counseling </vt:lpstr>
      <vt:lpstr>THE STRUCTURE of Brief Counseling</vt:lpstr>
      <vt:lpstr>Basic Features of Brief Therapy  </vt:lpstr>
      <vt:lpstr>Solution-Focused Therapy </vt:lpstr>
      <vt:lpstr>Solution-Focused Counseling</vt:lpstr>
      <vt:lpstr>Counselor Role and Relationship</vt:lpstr>
      <vt:lpstr> Solution Talk</vt:lpstr>
      <vt:lpstr>Techniques: Scaling Questions</vt:lpstr>
      <vt:lpstr>End of Each Session:  Messages and Feedback</vt:lpstr>
      <vt:lpstr>Assessment and Alignment</vt:lpstr>
      <vt:lpstr>Working with Resistancy</vt:lpstr>
      <vt:lpstr>Resistance VS Change</vt:lpstr>
      <vt:lpstr>The Good and the…</vt:lpstr>
      <vt:lpstr>Multicultural Perspective to Brief Counseling</vt:lpstr>
      <vt:lpstr> What have you learned today? What will you take with you?</vt:lpstr>
      <vt:lpstr>Slide 22</vt:lpstr>
    </vt:vector>
  </TitlesOfParts>
  <Company>Western Washington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 Counseling</dc:title>
  <dc:creator>Student Technology Center</dc:creator>
  <cp:lastModifiedBy>Crystal Cappuccio</cp:lastModifiedBy>
  <cp:revision>33</cp:revision>
  <dcterms:created xsi:type="dcterms:W3CDTF">2012-02-21T14:29:48Z</dcterms:created>
  <dcterms:modified xsi:type="dcterms:W3CDTF">2012-02-21T16:13:42Z</dcterms:modified>
</cp:coreProperties>
</file>