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40"/>
  </p:notesMasterIdLst>
  <p:handoutMasterIdLst>
    <p:handoutMasterId r:id="rId41"/>
  </p:handoutMasterIdLst>
  <p:sldIdLst>
    <p:sldId id="257" r:id="rId3"/>
    <p:sldId id="276" r:id="rId4"/>
    <p:sldId id="275" r:id="rId5"/>
    <p:sldId id="258" r:id="rId6"/>
    <p:sldId id="277" r:id="rId7"/>
    <p:sldId id="259" r:id="rId8"/>
    <p:sldId id="270" r:id="rId9"/>
    <p:sldId id="274" r:id="rId10"/>
    <p:sldId id="285" r:id="rId11"/>
    <p:sldId id="287" r:id="rId12"/>
    <p:sldId id="279" r:id="rId13"/>
    <p:sldId id="263" r:id="rId14"/>
    <p:sldId id="291" r:id="rId15"/>
    <p:sldId id="266" r:id="rId16"/>
    <p:sldId id="267" r:id="rId17"/>
    <p:sldId id="264" r:id="rId18"/>
    <p:sldId id="269" r:id="rId19"/>
    <p:sldId id="272" r:id="rId20"/>
    <p:sldId id="282" r:id="rId21"/>
    <p:sldId id="297" r:id="rId22"/>
    <p:sldId id="283" r:id="rId23"/>
    <p:sldId id="284" r:id="rId24"/>
    <p:sldId id="262" r:id="rId25"/>
    <p:sldId id="295" r:id="rId26"/>
    <p:sldId id="296" r:id="rId27"/>
    <p:sldId id="299" r:id="rId28"/>
    <p:sldId id="260" r:id="rId29"/>
    <p:sldId id="265" r:id="rId30"/>
    <p:sldId id="271" r:id="rId31"/>
    <p:sldId id="273" r:id="rId32"/>
    <p:sldId id="261" r:id="rId33"/>
    <p:sldId id="286" r:id="rId34"/>
    <p:sldId id="289" r:id="rId35"/>
    <p:sldId id="292" r:id="rId36"/>
    <p:sldId id="293" r:id="rId37"/>
    <p:sldId id="294"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67985" autoAdjust="0"/>
  </p:normalViewPr>
  <p:slideViewPr>
    <p:cSldViewPr snapToGrid="0">
      <p:cViewPr varScale="1">
        <p:scale>
          <a:sx n="62" d="100"/>
          <a:sy n="62" d="100"/>
        </p:scale>
        <p:origin x="-1168" y="-104"/>
      </p:cViewPr>
      <p:guideLst>
        <p:guide orient="horz" pos="2160"/>
        <p:guide pos="3840"/>
      </p:guideLst>
    </p:cSldViewPr>
  </p:slideViewPr>
  <p:outlineViewPr>
    <p:cViewPr>
      <p:scale>
        <a:sx n="33" d="100"/>
        <a:sy n="33" d="100"/>
      </p:scale>
      <p:origin x="0" y="16544"/>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57B527-9545-4A18-82C6-985C2D673EE0}" type="datetimeFigureOut">
              <a:rPr lang="en-US" smtClean="0"/>
              <a:t>2/17/14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BD15E-A83F-499B-AE2F-72149146BFF5}" type="slidenum">
              <a:rPr lang="en-US" smtClean="0"/>
              <a:t>‹#›</a:t>
            </a:fld>
            <a:endParaRPr lang="en-US"/>
          </a:p>
        </p:txBody>
      </p:sp>
    </p:spTree>
    <p:extLst>
      <p:ext uri="{BB962C8B-B14F-4D97-AF65-F5344CB8AC3E}">
        <p14:creationId xmlns:p14="http://schemas.microsoft.com/office/powerpoint/2010/main" val="152833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2A402-9AEC-46CD-BFFB-8C45353B9417}" type="datetimeFigureOut">
              <a:rPr lang="en-US" smtClean="0"/>
              <a:t>2/17/14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6FFF6-EFF5-46FA-B62C-F141E1274D59}" type="slidenum">
              <a:rPr lang="en-US" smtClean="0"/>
              <a:t>‹#›</a:t>
            </a:fld>
            <a:endParaRPr lang="en-US"/>
          </a:p>
        </p:txBody>
      </p:sp>
    </p:spTree>
    <p:extLst>
      <p:ext uri="{BB962C8B-B14F-4D97-AF65-F5344CB8AC3E}">
        <p14:creationId xmlns:p14="http://schemas.microsoft.com/office/powerpoint/2010/main" val="755667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a:t>
            </a:fld>
            <a:endParaRPr lang="en-US"/>
          </a:p>
        </p:txBody>
      </p:sp>
    </p:spTree>
    <p:extLst>
      <p:ext uri="{BB962C8B-B14F-4D97-AF65-F5344CB8AC3E}">
        <p14:creationId xmlns:p14="http://schemas.microsoft.com/office/powerpoint/2010/main" val="4005229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addressing the top of the tree – the individual</a:t>
            </a:r>
            <a:r>
              <a:rPr lang="en-US" baseline="0" dirty="0" smtClean="0"/>
              <a:t> students who need support</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11</a:t>
            </a:fld>
            <a:endParaRPr lang="en-US"/>
          </a:p>
        </p:txBody>
      </p:sp>
    </p:spTree>
    <p:extLst>
      <p:ext uri="{BB962C8B-B14F-4D97-AF65-F5344CB8AC3E}">
        <p14:creationId xmlns:p14="http://schemas.microsoft.com/office/powerpoint/2010/main" val="26380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12</a:t>
            </a:fld>
            <a:endParaRPr lang="en-US"/>
          </a:p>
        </p:txBody>
      </p:sp>
    </p:spTree>
    <p:extLst>
      <p:ext uri="{BB962C8B-B14F-4D97-AF65-F5344CB8AC3E}">
        <p14:creationId xmlns:p14="http://schemas.microsoft.com/office/powerpoint/2010/main" val="146786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have student buy-in</a:t>
            </a:r>
          </a:p>
          <a:p>
            <a:r>
              <a:rPr lang="en-US" baseline="0" dirty="0" smtClean="0"/>
              <a:t>Different from a non-suicide contract in that you aren’t asking the student to promise not to do something (promising not to commit suicide in non-suicide contract)</a:t>
            </a:r>
          </a:p>
          <a:p>
            <a:endParaRPr lang="en-US" b="1" baseline="0" dirty="0" smtClean="0"/>
          </a:p>
          <a:p>
            <a:r>
              <a:rPr lang="en-US" b="1" baseline="0" dirty="0" smtClean="0"/>
              <a:t>What else would you want to include in this type of contract?</a:t>
            </a:r>
          </a:p>
          <a:p>
            <a:r>
              <a:rPr lang="en-US" b="1" baseline="0" dirty="0" smtClean="0"/>
              <a:t>Initial reactions to this type of contract?</a:t>
            </a:r>
            <a:endParaRPr lang="en-US" b="1" dirty="0"/>
          </a:p>
        </p:txBody>
      </p:sp>
      <p:sp>
        <p:nvSpPr>
          <p:cNvPr id="4" name="Slide Number Placeholder 3"/>
          <p:cNvSpPr>
            <a:spLocks noGrp="1"/>
          </p:cNvSpPr>
          <p:nvPr>
            <p:ph type="sldNum" sz="quarter" idx="10"/>
          </p:nvPr>
        </p:nvSpPr>
        <p:spPr/>
        <p:txBody>
          <a:bodyPr/>
          <a:lstStyle/>
          <a:p>
            <a:fld id="{4BD6FFF6-EFF5-46FA-B62C-F141E1274D59}" type="slidenum">
              <a:rPr lang="en-US" smtClean="0"/>
              <a:t>13</a:t>
            </a:fld>
            <a:endParaRPr lang="en-US"/>
          </a:p>
        </p:txBody>
      </p:sp>
    </p:spTree>
    <p:extLst>
      <p:ext uri="{BB962C8B-B14F-4D97-AF65-F5344CB8AC3E}">
        <p14:creationId xmlns:p14="http://schemas.microsoft.com/office/powerpoint/2010/main" val="4261804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issue in the field is whether or not a school counselor should report self-injury</a:t>
            </a:r>
            <a:r>
              <a:rPr lang="en-US" baseline="0" dirty="0" smtClean="0"/>
              <a:t> to the student’s parents in all cases.</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14</a:t>
            </a:fld>
            <a:endParaRPr lang="en-US"/>
          </a:p>
        </p:txBody>
      </p:sp>
    </p:spTree>
    <p:extLst>
      <p:ext uri="{BB962C8B-B14F-4D97-AF65-F5344CB8AC3E}">
        <p14:creationId xmlns:p14="http://schemas.microsoft.com/office/powerpoint/2010/main" val="265134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your school’s policies for reporting SI? Personal opinions on when to report</a:t>
            </a:r>
            <a:r>
              <a:rPr lang="en-US" baseline="0" dirty="0" smtClean="0"/>
              <a:t>?</a:t>
            </a:r>
          </a:p>
          <a:p>
            <a:r>
              <a:rPr lang="en-US" baseline="0" dirty="0" smtClean="0"/>
              <a:t>Age is a consideration, frequency, etc.</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15</a:t>
            </a:fld>
            <a:endParaRPr lang="en-US"/>
          </a:p>
        </p:txBody>
      </p:sp>
    </p:spTree>
    <p:extLst>
      <p:ext uri="{BB962C8B-B14F-4D97-AF65-F5344CB8AC3E}">
        <p14:creationId xmlns:p14="http://schemas.microsoft.com/office/powerpoint/2010/main" val="190836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Easier to have this conversation</a:t>
            </a:r>
            <a:r>
              <a:rPr lang="en-US" baseline="0" dirty="0" smtClean="0"/>
              <a:t> with parents if you can provide them with resources and information.</a:t>
            </a:r>
            <a:endParaRPr lang="en-US" dirty="0" smtClean="0"/>
          </a:p>
          <a:p>
            <a:r>
              <a:rPr lang="en-US" b="1" dirty="0" smtClean="0"/>
              <a:t>What else might you do to support parents?</a:t>
            </a:r>
          </a:p>
          <a:p>
            <a:r>
              <a:rPr lang="en-US" dirty="0" smtClean="0"/>
              <a:t>Connect them with culturally appropriate resources</a:t>
            </a:r>
          </a:p>
          <a:p>
            <a:r>
              <a:rPr lang="en-US" dirty="0" smtClean="0"/>
              <a:t>Include a translator</a:t>
            </a:r>
          </a:p>
          <a:p>
            <a:r>
              <a:rPr lang="en-US" dirty="0" smtClean="0"/>
              <a:t>Include</a:t>
            </a:r>
            <a:r>
              <a:rPr lang="en-US" baseline="0" dirty="0" smtClean="0"/>
              <a:t> a cultural broker, someone who is familiar with the family</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17</a:t>
            </a:fld>
            <a:endParaRPr lang="en-US"/>
          </a:p>
        </p:txBody>
      </p:sp>
    </p:spTree>
    <p:extLst>
      <p:ext uri="{BB962C8B-B14F-4D97-AF65-F5344CB8AC3E}">
        <p14:creationId xmlns:p14="http://schemas.microsoft.com/office/powerpoint/2010/main" val="243635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might</a:t>
            </a:r>
            <a:r>
              <a:rPr lang="en-US" baseline="0" dirty="0" smtClean="0"/>
              <a:t> the internet be a stressor or a support system?</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18</a:t>
            </a:fld>
            <a:endParaRPr lang="en-US"/>
          </a:p>
        </p:txBody>
      </p:sp>
    </p:spTree>
    <p:extLst>
      <p:ext uri="{BB962C8B-B14F-4D97-AF65-F5344CB8AC3E}">
        <p14:creationId xmlns:p14="http://schemas.microsoft.com/office/powerpoint/2010/main" val="62964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the chain activity that Tim showed us in internship class</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19</a:t>
            </a:fld>
            <a:endParaRPr lang="en-US"/>
          </a:p>
        </p:txBody>
      </p:sp>
    </p:spTree>
    <p:extLst>
      <p:ext uri="{BB962C8B-B14F-4D97-AF65-F5344CB8AC3E}">
        <p14:creationId xmlns:p14="http://schemas.microsoft.com/office/powerpoint/2010/main" val="2495240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appropriate when not ready to change</a:t>
            </a:r>
          </a:p>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20</a:t>
            </a:fld>
            <a:endParaRPr lang="en-US"/>
          </a:p>
        </p:txBody>
      </p:sp>
    </p:spTree>
    <p:extLst>
      <p:ext uri="{BB962C8B-B14F-4D97-AF65-F5344CB8AC3E}">
        <p14:creationId xmlns:p14="http://schemas.microsoft.com/office/powerpoint/2010/main" val="63720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appropriate:</a:t>
            </a:r>
          </a:p>
          <a:p>
            <a:r>
              <a:rPr lang="en-US" baseline="0" dirty="0" smtClean="0"/>
              <a:t>Student Struggling with neg. self-talk, not ready to change</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21</a:t>
            </a:fld>
            <a:endParaRPr lang="en-US"/>
          </a:p>
        </p:txBody>
      </p:sp>
    </p:spTree>
    <p:extLst>
      <p:ext uri="{BB962C8B-B14F-4D97-AF65-F5344CB8AC3E}">
        <p14:creationId xmlns:p14="http://schemas.microsoft.com/office/powerpoint/2010/main" val="279378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main roles of the SC are in prevention, preparedness, and response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a:t>
            </a:fld>
            <a:endParaRPr lang="en-US"/>
          </a:p>
        </p:txBody>
      </p:sp>
    </p:spTree>
    <p:extLst>
      <p:ext uri="{BB962C8B-B14F-4D97-AF65-F5344CB8AC3E}">
        <p14:creationId xmlns:p14="http://schemas.microsoft.com/office/powerpoint/2010/main" val="748414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appropriate:</a:t>
            </a:r>
          </a:p>
          <a:p>
            <a:r>
              <a:rPr lang="en-US" baseline="0" dirty="0" smtClean="0"/>
              <a:t>Student not ready to change</a:t>
            </a:r>
          </a:p>
          <a:p>
            <a:r>
              <a:rPr lang="en-US" baseline="0" dirty="0" smtClean="0"/>
              <a:t>Just asking the student to be more aware of emotions and triggers</a:t>
            </a:r>
          </a:p>
          <a:p>
            <a:endParaRPr lang="en-US" baseline="0" dirty="0" smtClean="0"/>
          </a:p>
          <a:p>
            <a:r>
              <a:rPr lang="en-US" baseline="0" dirty="0" smtClean="0"/>
              <a:t>PROMPTING EVENT: getting in a fight with your mom…</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22</a:t>
            </a:fld>
            <a:endParaRPr lang="en-US"/>
          </a:p>
        </p:txBody>
      </p:sp>
    </p:spTree>
    <p:extLst>
      <p:ext uri="{BB962C8B-B14F-4D97-AF65-F5344CB8AC3E}">
        <p14:creationId xmlns:p14="http://schemas.microsoft.com/office/powerpoint/2010/main" val="144586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What other group</a:t>
            </a:r>
            <a:r>
              <a:rPr lang="en-US" b="1" baseline="0" dirty="0" smtClean="0"/>
              <a:t> approaches would you use?</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4BD6FFF6-EFF5-46FA-B62C-F141E1274D59}" type="slidenum">
              <a:rPr lang="en-US" smtClean="0"/>
              <a:t>23</a:t>
            </a:fld>
            <a:endParaRPr lang="en-US"/>
          </a:p>
        </p:txBody>
      </p:sp>
    </p:spTree>
    <p:extLst>
      <p:ext uri="{BB962C8B-B14F-4D97-AF65-F5344CB8AC3E}">
        <p14:creationId xmlns:p14="http://schemas.microsoft.com/office/powerpoint/2010/main" val="390989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Appropriate:</a:t>
            </a:r>
          </a:p>
          <a:p>
            <a:r>
              <a:rPr lang="en-US" dirty="0" smtClean="0"/>
              <a:t>S</a:t>
            </a:r>
            <a:r>
              <a:rPr lang="en-US" baseline="0" dirty="0" smtClean="0"/>
              <a:t>tudents </a:t>
            </a:r>
            <a:r>
              <a:rPr lang="en-US" baseline="0" dirty="0" smtClean="0"/>
              <a:t>using maladaptive coping strategies and </a:t>
            </a:r>
            <a:r>
              <a:rPr lang="en-US" baseline="0" dirty="0" smtClean="0"/>
              <a:t>are disconnected </a:t>
            </a:r>
            <a:r>
              <a:rPr lang="en-US" baseline="0" dirty="0" smtClean="0"/>
              <a:t>from their peers.</a:t>
            </a:r>
          </a:p>
        </p:txBody>
      </p:sp>
      <p:sp>
        <p:nvSpPr>
          <p:cNvPr id="4" name="Slide Number Placeholder 3"/>
          <p:cNvSpPr>
            <a:spLocks noGrp="1"/>
          </p:cNvSpPr>
          <p:nvPr>
            <p:ph type="sldNum" sz="quarter" idx="10"/>
          </p:nvPr>
        </p:nvSpPr>
        <p:spPr/>
        <p:txBody>
          <a:bodyPr/>
          <a:lstStyle/>
          <a:p>
            <a:fld id="{4BD6FFF6-EFF5-46FA-B62C-F141E1274D59}" type="slidenum">
              <a:rPr lang="en-US" smtClean="0"/>
              <a:t>24</a:t>
            </a:fld>
            <a:endParaRPr lang="en-US"/>
          </a:p>
        </p:txBody>
      </p:sp>
    </p:spTree>
    <p:extLst>
      <p:ext uri="{BB962C8B-B14F-4D97-AF65-F5344CB8AC3E}">
        <p14:creationId xmlns:p14="http://schemas.microsoft.com/office/powerpoint/2010/main" val="238303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25</a:t>
            </a:fld>
            <a:endParaRPr lang="en-US"/>
          </a:p>
        </p:txBody>
      </p:sp>
    </p:spTree>
    <p:extLst>
      <p:ext uri="{BB962C8B-B14F-4D97-AF65-F5344CB8AC3E}">
        <p14:creationId xmlns:p14="http://schemas.microsoft.com/office/powerpoint/2010/main" val="3594687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smtClean="0"/>
              <a:t>SCHOOL-WIDE PROTOCOL</a:t>
            </a:r>
          </a:p>
          <a:p>
            <a:pPr lvl="1"/>
            <a:r>
              <a:rPr lang="en-US" dirty="0" smtClean="0"/>
              <a:t>When should school staff report a student?</a:t>
            </a:r>
          </a:p>
          <a:p>
            <a:pPr lvl="1"/>
            <a:r>
              <a:rPr lang="en-US" dirty="0" smtClean="0"/>
              <a:t>What are the roles of each staff member?</a:t>
            </a:r>
          </a:p>
          <a:p>
            <a:pPr lvl="1"/>
            <a:r>
              <a:rPr lang="en-US" dirty="0" smtClean="0"/>
              <a:t>What information is included on the risk assessment?</a:t>
            </a:r>
          </a:p>
          <a:p>
            <a:pPr lvl="1"/>
            <a:r>
              <a:rPr lang="en-US" dirty="0" smtClean="0"/>
              <a:t>When to refer to outside services?</a:t>
            </a:r>
          </a:p>
          <a:p>
            <a:pPr lvl="1"/>
            <a:r>
              <a:rPr lang="en-US" dirty="0" smtClean="0"/>
              <a:t>When to notify parents and how will this be done?</a:t>
            </a:r>
          </a:p>
          <a:p>
            <a:pPr lvl="1"/>
            <a:r>
              <a:rPr lang="en-US" b="1" dirty="0" smtClean="0"/>
              <a:t>However </a:t>
            </a:r>
            <a:r>
              <a:rPr lang="en-US" dirty="0" smtClean="0"/>
              <a:t>school policy should be flexible due to individual differences in SI</a:t>
            </a:r>
            <a:endParaRPr lang="en-US" b="1" dirty="0" smtClean="0"/>
          </a:p>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28</a:t>
            </a:fld>
            <a:endParaRPr lang="en-US"/>
          </a:p>
        </p:txBody>
      </p:sp>
    </p:spTree>
    <p:extLst>
      <p:ext uri="{BB962C8B-B14F-4D97-AF65-F5344CB8AC3E}">
        <p14:creationId xmlns:p14="http://schemas.microsoft.com/office/powerpoint/2010/main" val="338734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Who</a:t>
            </a:r>
            <a:r>
              <a:rPr lang="en-US" b="1" baseline="0" dirty="0" smtClean="0"/>
              <a:t> else in the school might have an important role?</a:t>
            </a:r>
          </a:p>
          <a:p>
            <a:r>
              <a:rPr lang="en-US" baseline="0" dirty="0" smtClean="0"/>
              <a:t>Interpreter, migrant youth specialist</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29</a:t>
            </a:fld>
            <a:endParaRPr lang="en-US"/>
          </a:p>
        </p:txBody>
      </p:sp>
    </p:spTree>
    <p:extLst>
      <p:ext uri="{BB962C8B-B14F-4D97-AF65-F5344CB8AC3E}">
        <p14:creationId xmlns:p14="http://schemas.microsoft.com/office/powerpoint/2010/main" val="2377002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explain why students shouldn’t show wounds.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Current issue </a:t>
            </a:r>
            <a:r>
              <a:rPr lang="en-US" dirty="0" smtClean="0"/>
              <a:t>is how to best inform students and prepare them without</a:t>
            </a:r>
            <a:r>
              <a:rPr lang="en-US" baseline="0" dirty="0" smtClean="0"/>
              <a:t> contributing to social contagion</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What ideas do you have on how to give info without contributing to this?</a:t>
            </a:r>
            <a:endParaRPr lang="en-US" b="1" dirty="0" smtClean="0"/>
          </a:p>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30</a:t>
            </a:fld>
            <a:endParaRPr lang="en-US"/>
          </a:p>
        </p:txBody>
      </p:sp>
    </p:spTree>
    <p:extLst>
      <p:ext uri="{BB962C8B-B14F-4D97-AF65-F5344CB8AC3E}">
        <p14:creationId xmlns:p14="http://schemas.microsoft.com/office/powerpoint/2010/main" val="293017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a:t>
            </a:r>
            <a:r>
              <a:rPr lang="en-US" baseline="0" dirty="0" smtClean="0"/>
              <a:t> class could be the optimal venue for classroom guidance</a:t>
            </a:r>
          </a:p>
          <a:p>
            <a:endParaRPr lang="en-US" baseline="0" dirty="0" smtClean="0"/>
          </a:p>
          <a:p>
            <a:r>
              <a:rPr lang="en-US" baseline="0" dirty="0" smtClean="0"/>
              <a:t>I will include a lesson plan on the website</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31</a:t>
            </a:fld>
            <a:endParaRPr lang="en-US"/>
          </a:p>
        </p:txBody>
      </p:sp>
    </p:spTree>
    <p:extLst>
      <p:ext uri="{BB962C8B-B14F-4D97-AF65-F5344CB8AC3E}">
        <p14:creationId xmlns:p14="http://schemas.microsoft.com/office/powerpoint/2010/main" val="2319223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lessons identified how to identify self-injury and help a friend. </a:t>
            </a:r>
          </a:p>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33</a:t>
            </a:fld>
            <a:endParaRPr lang="en-US"/>
          </a:p>
        </p:txBody>
      </p:sp>
    </p:spTree>
    <p:extLst>
      <p:ext uri="{BB962C8B-B14F-4D97-AF65-F5344CB8AC3E}">
        <p14:creationId xmlns:p14="http://schemas.microsoft.com/office/powerpoint/2010/main" val="248472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35</a:t>
            </a:fld>
            <a:endParaRPr lang="en-US"/>
          </a:p>
        </p:txBody>
      </p:sp>
    </p:spTree>
    <p:extLst>
      <p:ext uri="{BB962C8B-B14F-4D97-AF65-F5344CB8AC3E}">
        <p14:creationId xmlns:p14="http://schemas.microsoft.com/office/powerpoint/2010/main" val="329641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Self-injury</a:t>
            </a:r>
          </a:p>
          <a:p>
            <a:r>
              <a:rPr lang="en-US" dirty="0" smtClean="0"/>
              <a:t>Differs form </a:t>
            </a:r>
            <a:r>
              <a:rPr lang="en-US" b="1" dirty="0" smtClean="0"/>
              <a:t>self-harm</a:t>
            </a:r>
            <a:r>
              <a:rPr lang="en-US" dirty="0" smtClean="0"/>
              <a:t>, differs from </a:t>
            </a:r>
            <a:r>
              <a:rPr lang="en-US" b="1" dirty="0" smtClean="0"/>
              <a:t>cutting</a:t>
            </a:r>
            <a:r>
              <a:rPr lang="en-US" dirty="0" smtClean="0"/>
              <a:t>,</a:t>
            </a:r>
            <a:r>
              <a:rPr lang="en-US" baseline="0" dirty="0" smtClean="0"/>
              <a:t> differs from </a:t>
            </a:r>
            <a:r>
              <a:rPr lang="en-US" b="1" baseline="0" dirty="0" smtClean="0"/>
              <a:t>body modifications </a:t>
            </a:r>
            <a:endParaRPr lang="en-US" b="1" dirty="0"/>
          </a:p>
        </p:txBody>
      </p:sp>
      <p:sp>
        <p:nvSpPr>
          <p:cNvPr id="4" name="Slide Number Placeholder 3"/>
          <p:cNvSpPr>
            <a:spLocks noGrp="1"/>
          </p:cNvSpPr>
          <p:nvPr>
            <p:ph type="sldNum" sz="quarter" idx="10"/>
          </p:nvPr>
        </p:nvSpPr>
        <p:spPr/>
        <p:txBody>
          <a:bodyPr/>
          <a:lstStyle/>
          <a:p>
            <a:fld id="{4BD6FFF6-EFF5-46FA-B62C-F141E1274D59}" type="slidenum">
              <a:rPr lang="en-US" smtClean="0"/>
              <a:t>4</a:t>
            </a:fld>
            <a:endParaRPr lang="en-US"/>
          </a:p>
        </p:txBody>
      </p:sp>
    </p:spTree>
    <p:extLst>
      <p:ext uri="{BB962C8B-B14F-4D97-AF65-F5344CB8AC3E}">
        <p14:creationId xmlns:p14="http://schemas.microsoft.com/office/powerpoint/2010/main" val="95911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Ways to help Jennifer – group counseling, individual, call parent, referral to MHC</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36</a:t>
            </a:fld>
            <a:endParaRPr lang="en-US"/>
          </a:p>
        </p:txBody>
      </p:sp>
    </p:spTree>
    <p:extLst>
      <p:ext uri="{BB962C8B-B14F-4D97-AF65-F5344CB8AC3E}">
        <p14:creationId xmlns:p14="http://schemas.microsoft.com/office/powerpoint/2010/main" val="3004810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 for you: </a:t>
            </a:r>
            <a:r>
              <a:rPr lang="en-US" dirty="0" smtClean="0"/>
              <a:t>In the beginning I brought up that non-white students are just as likely to self-</a:t>
            </a:r>
            <a:r>
              <a:rPr lang="en-US" dirty="0" smtClean="0"/>
              <a:t>injure </a:t>
            </a:r>
            <a:r>
              <a:rPr lang="en-US" dirty="0" smtClean="0"/>
              <a:t>but less likely to report. What</a:t>
            </a:r>
            <a:r>
              <a:rPr lang="en-US" baseline="0" dirty="0" smtClean="0"/>
              <a:t> could we do to reach those students?</a:t>
            </a:r>
          </a:p>
          <a:p>
            <a:r>
              <a:rPr lang="en-US" baseline="0" dirty="0" smtClean="0"/>
              <a:t>More parent outreach in general</a:t>
            </a:r>
          </a:p>
          <a:p>
            <a:r>
              <a:rPr lang="en-US" baseline="0" dirty="0" smtClean="0"/>
              <a:t>Including them in groups</a:t>
            </a:r>
          </a:p>
          <a:p>
            <a:r>
              <a:rPr lang="en-US" baseline="0" dirty="0" smtClean="0"/>
              <a:t>Educating cultural brokers about self-injury and prevalence (ELL teacher, migrant youth specialist, translator)</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37</a:t>
            </a:fld>
            <a:endParaRPr lang="en-US"/>
          </a:p>
        </p:txBody>
      </p:sp>
    </p:spTree>
    <p:extLst>
      <p:ext uri="{BB962C8B-B14F-4D97-AF65-F5344CB8AC3E}">
        <p14:creationId xmlns:p14="http://schemas.microsoft.com/office/powerpoint/2010/main" val="219908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Who in the school might notice self-injury?</a:t>
            </a:r>
            <a:endParaRPr lang="en-US" b="1" dirty="0"/>
          </a:p>
        </p:txBody>
      </p:sp>
      <p:sp>
        <p:nvSpPr>
          <p:cNvPr id="4" name="Slide Number Placeholder 3"/>
          <p:cNvSpPr>
            <a:spLocks noGrp="1"/>
          </p:cNvSpPr>
          <p:nvPr>
            <p:ph type="sldNum" sz="quarter" idx="10"/>
          </p:nvPr>
        </p:nvSpPr>
        <p:spPr/>
        <p:txBody>
          <a:bodyPr/>
          <a:lstStyle/>
          <a:p>
            <a:fld id="{4BD6FFF6-EFF5-46FA-B62C-F141E1274D59}" type="slidenum">
              <a:rPr lang="en-US" smtClean="0"/>
              <a:t>5</a:t>
            </a:fld>
            <a:endParaRPr lang="en-US"/>
          </a:p>
        </p:txBody>
      </p:sp>
    </p:spTree>
    <p:extLst>
      <p:ext uri="{BB962C8B-B14F-4D97-AF65-F5344CB8AC3E}">
        <p14:creationId xmlns:p14="http://schemas.microsoft.com/office/powerpoint/2010/main" val="2440148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Peer-pressure is more</a:t>
            </a:r>
            <a:r>
              <a:rPr lang="en-US" baseline="0" dirty="0" smtClean="0"/>
              <a:t> rare</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6</a:t>
            </a:fld>
            <a:endParaRPr lang="en-US"/>
          </a:p>
        </p:txBody>
      </p:sp>
    </p:spTree>
    <p:extLst>
      <p:ext uri="{BB962C8B-B14F-4D97-AF65-F5344CB8AC3E}">
        <p14:creationId xmlns:p14="http://schemas.microsoft.com/office/powerpoint/2010/main" val="71123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Those who self-</a:t>
            </a:r>
            <a:r>
              <a:rPr lang="en-US" dirty="0" smtClean="0"/>
              <a:t>injure </a:t>
            </a:r>
            <a:r>
              <a:rPr lang="en-US" dirty="0" smtClean="0"/>
              <a:t>are more likely to attempt suicide than those who do not SI, especially if the SI continues untreated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“Are you thinking of killing yourself?” NOT are you thinking of harming yourself?</a:t>
            </a:r>
          </a:p>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7</a:t>
            </a:fld>
            <a:endParaRPr lang="en-US"/>
          </a:p>
        </p:txBody>
      </p:sp>
    </p:spTree>
    <p:extLst>
      <p:ext uri="{BB962C8B-B14F-4D97-AF65-F5344CB8AC3E}">
        <p14:creationId xmlns:p14="http://schemas.microsoft.com/office/powerpoint/2010/main" val="3244717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8</a:t>
            </a:fld>
            <a:endParaRPr lang="en-US"/>
          </a:p>
        </p:txBody>
      </p:sp>
    </p:spTree>
    <p:extLst>
      <p:ext uri="{BB962C8B-B14F-4D97-AF65-F5344CB8AC3E}">
        <p14:creationId xmlns:p14="http://schemas.microsoft.com/office/powerpoint/2010/main" val="292506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do you think Caucasian students are more likely to report SI</a:t>
            </a:r>
            <a:r>
              <a:rPr lang="en-US" b="1" baseline="0" dirty="0" smtClean="0"/>
              <a:t>, even though it happens equally across races?</a:t>
            </a:r>
          </a:p>
          <a:p>
            <a:endParaRPr lang="en-US" baseline="0" dirty="0" smtClean="0"/>
          </a:p>
          <a:p>
            <a:r>
              <a:rPr lang="en-US" baseline="0" dirty="0" smtClean="0"/>
              <a:t>Important that we make a concerted effort to reach these non-white students who are just as likely to self-</a:t>
            </a:r>
            <a:r>
              <a:rPr lang="en-US" baseline="0" dirty="0" smtClean="0"/>
              <a:t>injure </a:t>
            </a:r>
            <a:r>
              <a:rPr lang="en-US" baseline="0" dirty="0" smtClean="0"/>
              <a:t>but less likely to report.</a:t>
            </a:r>
            <a:endParaRPr lang="en-US" dirty="0"/>
          </a:p>
        </p:txBody>
      </p:sp>
      <p:sp>
        <p:nvSpPr>
          <p:cNvPr id="4" name="Slide Number Placeholder 3"/>
          <p:cNvSpPr>
            <a:spLocks noGrp="1"/>
          </p:cNvSpPr>
          <p:nvPr>
            <p:ph type="sldNum" sz="quarter" idx="10"/>
          </p:nvPr>
        </p:nvSpPr>
        <p:spPr/>
        <p:txBody>
          <a:bodyPr/>
          <a:lstStyle/>
          <a:p>
            <a:fld id="{4BD6FFF6-EFF5-46FA-B62C-F141E1274D59}" type="slidenum">
              <a:rPr lang="en-US" smtClean="0"/>
              <a:t>9</a:t>
            </a:fld>
            <a:endParaRPr lang="en-US"/>
          </a:p>
        </p:txBody>
      </p:sp>
    </p:spTree>
    <p:extLst>
      <p:ext uri="{BB962C8B-B14F-4D97-AF65-F5344CB8AC3E}">
        <p14:creationId xmlns:p14="http://schemas.microsoft.com/office/powerpoint/2010/main" val="230213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What</a:t>
            </a:r>
            <a:r>
              <a:rPr lang="en-US" b="1" baseline="0" dirty="0" smtClean="0"/>
              <a:t> conclusions can you draw from this information?</a:t>
            </a:r>
          </a:p>
          <a:p>
            <a:r>
              <a:rPr lang="en-US" baseline="0" dirty="0" smtClean="0"/>
              <a:t>Almost all school counselors have students who SI, yet many don’t feel like experts and don’t feel they have the appropriate school policies</a:t>
            </a:r>
          </a:p>
        </p:txBody>
      </p:sp>
      <p:sp>
        <p:nvSpPr>
          <p:cNvPr id="4" name="Slide Number Placeholder 3"/>
          <p:cNvSpPr>
            <a:spLocks noGrp="1"/>
          </p:cNvSpPr>
          <p:nvPr>
            <p:ph type="sldNum" sz="quarter" idx="10"/>
          </p:nvPr>
        </p:nvSpPr>
        <p:spPr/>
        <p:txBody>
          <a:bodyPr/>
          <a:lstStyle/>
          <a:p>
            <a:fld id="{4BD6FFF6-EFF5-46FA-B62C-F141E1274D59}" type="slidenum">
              <a:rPr lang="en-US" smtClean="0"/>
              <a:t>10</a:t>
            </a:fld>
            <a:endParaRPr lang="en-US"/>
          </a:p>
        </p:txBody>
      </p:sp>
    </p:spTree>
    <p:extLst>
      <p:ext uri="{BB962C8B-B14F-4D97-AF65-F5344CB8AC3E}">
        <p14:creationId xmlns:p14="http://schemas.microsoft.com/office/powerpoint/2010/main" val="887113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p:cNvSpPr>
            <a:spLocks noGrp="1"/>
          </p:cNvSpPr>
          <p:nvPr>
            <p:ph type="ctrTitle"/>
          </p:nvPr>
        </p:nvSpPr>
        <p:spPr>
          <a:xfrm>
            <a:off x="1910080" y="1179705"/>
            <a:ext cx="9875520" cy="1472184"/>
          </a:xfrm>
          <a:prstGeom prst="rect">
            <a:avLst/>
          </a:prstGeom>
        </p:spPr>
        <p:txBody>
          <a:bodyPr anchor="b"/>
          <a:lstStyle>
            <a:lvl1pPr algn="ctr">
              <a:defRPr/>
            </a:lvl1pPr>
            <a:extLst/>
          </a:lstStyle>
          <a:p>
            <a:r>
              <a:rPr kumimoji="0" lang="en-US" smtClean="0"/>
              <a:t>Click to edit Master title style</a:t>
            </a:r>
            <a:endParaRPr kumimoji="0" lang="en-US" dirty="0"/>
          </a:p>
        </p:txBody>
      </p:sp>
      <p:sp>
        <p:nvSpPr>
          <p:cNvPr id="22" name="Subtitle 21"/>
          <p:cNvSpPr>
            <a:spLocks noGrp="1"/>
          </p:cNvSpPr>
          <p:nvPr>
            <p:ph type="subTitle" idx="1"/>
          </p:nvPr>
        </p:nvSpPr>
        <p:spPr>
          <a:xfrm>
            <a:off x="1910080" y="2669871"/>
            <a:ext cx="9875520" cy="1752600"/>
          </a:xfrm>
          <a:prstGeom prst="rect">
            <a:avLst/>
          </a:prstGeom>
        </p:spPr>
        <p:txBody>
          <a:bodyPr tIns="0"/>
          <a:lstStyle>
            <a:lvl1pPr marL="27432" indent="0" algn="ctr">
              <a:buNone/>
              <a:defRPr sz="2600" b="1">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7" name="Date Placeholder 6"/>
          <p:cNvSpPr>
            <a:spLocks noGrp="1"/>
          </p:cNvSpPr>
          <p:nvPr>
            <p:ph type="dt" sz="half" idx="10"/>
          </p:nvPr>
        </p:nvSpPr>
        <p:spPr>
          <a:xfrm>
            <a:off x="4775200" y="6305550"/>
            <a:ext cx="2844800" cy="476250"/>
          </a:xfrm>
          <a:prstGeom prst="rect">
            <a:avLst/>
          </a:prstGeom>
        </p:spPr>
        <p:txBody>
          <a:bodyPr/>
          <a:lstStyle>
            <a:extLst/>
          </a:lstStyle>
          <a:p>
            <a:fld id="{1C2D185E-BD1E-4CBE-A61F-35CAD735F848}" type="datetime1">
              <a:rPr lang="en-US" smtClean="0"/>
              <a:t>2/17/14</a:t>
            </a:fld>
            <a:endParaRPr lang="en-US"/>
          </a:p>
        </p:txBody>
      </p:sp>
      <p:sp>
        <p:nvSpPr>
          <p:cNvPr id="20" name="Footer Placeholder 19"/>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10" name="Slide Number Placeholder 9"/>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07272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914144" y="1447800"/>
            <a:ext cx="9997440" cy="480060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7133BD94-17D4-4DEF-B844-67D6BA237612}" type="datetime1">
              <a:rPr lang="en-US" smtClean="0"/>
              <a:t>2/17/14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7499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a:prstGeom prst="rect">
            <a:avLst/>
          </a:prstGeo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EA344295-BCB3-4C96-B3CE-F668F72C39DB}" type="datetime1">
              <a:rPr lang="en-US" smtClean="0"/>
              <a:t>2/17/14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1943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1914144" y="1447800"/>
            <a:ext cx="9997440"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CA9F5007-87DE-488C-8ECD-66DCDA2978A3}" type="datetime1">
              <a:rPr lang="en-US" smtClean="0"/>
              <a:t>2/17/14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6399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guide id="2"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800" y="2600325"/>
            <a:ext cx="8534400" cy="2286000"/>
          </a:xfrm>
          <a:prstGeom prst="rect">
            <a:avLst/>
          </a:prstGeo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1066800"/>
            <a:ext cx="85344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75200" y="6305550"/>
            <a:ext cx="2844800" cy="476250"/>
          </a:xfrm>
          <a:prstGeom prst="rect">
            <a:avLst/>
          </a:prstGeom>
        </p:spPr>
        <p:txBody>
          <a:bodyPr/>
          <a:lstStyle>
            <a:extLst/>
          </a:lstStyle>
          <a:p>
            <a:fld id="{E8DB53E6-2EA0-4C6F-9D6B-EC8B23B43B9C}" type="datetime1">
              <a:rPr lang="en-US" smtClean="0"/>
              <a:t>2/17/14</a:t>
            </a:fld>
            <a:endParaRPr lang="en-US"/>
          </a:p>
        </p:txBody>
      </p:sp>
      <p:sp>
        <p:nvSpPr>
          <p:cNvPr id="5" name="Footer Placeholder 4"/>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06615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extLst/>
          </a:lstStyle>
          <a:p>
            <a:fld id="{32452640-9AB4-4FAC-81FF-78F831713D37}" type="datetime1">
              <a:rPr lang="en-US" smtClean="0"/>
              <a:t>2/17/14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07845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a:prstGeom prst="rect">
            <a:avLst/>
          </a:prstGeo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75200" y="6305550"/>
            <a:ext cx="2844800" cy="476250"/>
          </a:xfrm>
          <a:prstGeom prst="rect">
            <a:avLst/>
          </a:prstGeom>
        </p:spPr>
        <p:txBody>
          <a:bodyPr/>
          <a:lstStyle>
            <a:extLst/>
          </a:lstStyle>
          <a:p>
            <a:fld id="{FD31F8B8-1912-4B3E-A9BB-091D44EE69D2}" type="datetime1">
              <a:rPr lang="en-US" smtClean="0"/>
              <a:t>2/17/14</a:t>
            </a:fld>
            <a:endParaRPr lang="en-US"/>
          </a:p>
        </p:txBody>
      </p:sp>
      <p:sp>
        <p:nvSpPr>
          <p:cNvPr id="8" name="Footer Placeholder 7"/>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9" name="Slide Number Placeholder 8"/>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3589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775200" y="6305550"/>
            <a:ext cx="2844800" cy="476250"/>
          </a:xfrm>
          <a:prstGeom prst="rect">
            <a:avLst/>
          </a:prstGeom>
        </p:spPr>
        <p:txBody>
          <a:bodyPr/>
          <a:lstStyle>
            <a:extLst/>
          </a:lstStyle>
          <a:p>
            <a:fld id="{5E98050E-AF67-4EC2-AB54-6E14E08E4A00}" type="datetime1">
              <a:rPr lang="en-US" smtClean="0"/>
              <a:t>2/17/14</a:t>
            </a:fld>
            <a:endParaRPr lang="en-US"/>
          </a:p>
        </p:txBody>
      </p:sp>
      <p:sp>
        <p:nvSpPr>
          <p:cNvPr id="4" name="Footer Placeholder 3"/>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5" name="Slide Number Placeholder 4"/>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8606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75200" y="6305550"/>
            <a:ext cx="2844800" cy="476250"/>
          </a:xfrm>
          <a:prstGeom prst="rect">
            <a:avLst/>
          </a:prstGeom>
        </p:spPr>
        <p:txBody>
          <a:bodyPr/>
          <a:lstStyle>
            <a:extLst/>
          </a:lstStyle>
          <a:p>
            <a:fld id="{CD14D783-CD52-4B1C-BF5A-038ECE1CF490}" type="datetime1">
              <a:rPr lang="en-US" smtClean="0"/>
              <a:t>2/17/14</a:t>
            </a:fld>
            <a:endParaRPr lang="en-US"/>
          </a:p>
        </p:txBody>
      </p:sp>
      <p:sp>
        <p:nvSpPr>
          <p:cNvPr id="3" name="Footer Placeholder 2"/>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4" name="Slide Number Placeholder 3"/>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86097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prstGeom prst="rect">
            <a:avLst/>
          </a:prstGeo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extLst/>
          </a:lstStyle>
          <a:p>
            <a:fld id="{005CA02A-594F-46ED-A0C2-DE599B6E52DE}" type="datetime1">
              <a:rPr lang="en-US" smtClean="0"/>
              <a:t>2/17/14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5425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a:prstGeom prst="rect">
            <a:avLst/>
          </a:prstGeo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extLst/>
          </a:lstStyle>
          <a:p>
            <a:fld id="{08B6A6AB-C691-41A3-B2F1-0EE2DBBFDAB8}" type="datetime1">
              <a:rPr lang="en-US" smtClean="0"/>
              <a:t>2/17/14</a:t>
            </a:fld>
            <a:endParaRPr lang="en-US"/>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extLst/>
          </a:lstStyle>
          <a:p>
            <a:fld id="{401CF334-2D5C-4859-84A6-CA7E6E43FAEB}"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636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grpSp>
        <p:nvGrpSpPr>
          <p:cNvPr id="6" name="Group 5"/>
          <p:cNvGrpSpPr/>
          <p:nvPr/>
        </p:nvGrpSpPr>
        <p:grpSpPr>
          <a:xfrm>
            <a:off x="7148" y="-54"/>
            <a:ext cx="12188952" cy="6858054"/>
            <a:chOff x="7148" y="-54"/>
            <a:chExt cx="12188952" cy="6858054"/>
          </a:xfrm>
        </p:grpSpPr>
        <p:sp>
          <p:nvSpPr>
            <p:cNvPr id="4" name="Rectangle 3"/>
            <p:cNvSpPr/>
            <p:nvPr/>
          </p:nvSpPr>
          <p:spPr>
            <a:xfrm>
              <a:off x="7148" y="0"/>
              <a:ext cx="1218895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bwMode="invGray">
            <a:xfrm>
              <a:off x="1473566" y="-54"/>
              <a:ext cx="96070" cy="6858054"/>
            </a:xfrm>
            <a:prstGeom prst="rect">
              <a:avLst/>
            </a:prstGeom>
            <a:solidFill>
              <a:schemeClr val="bg2">
                <a:lumMod val="10000"/>
              </a:schemeClr>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48" y="0"/>
              <a:ext cx="1495425" cy="6858000"/>
            </a:xfrm>
            <a:prstGeom prst="rect">
              <a:avLst/>
            </a:prstGeom>
          </p:spPr>
        </p:pic>
      </p:grpSp>
      <p:sp>
        <p:nvSpPr>
          <p:cNvPr id="16"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dirty="0"/>
          </a:p>
        </p:txBody>
      </p:sp>
      <p:sp>
        <p:nvSpPr>
          <p:cNvPr id="17"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2"/>
                </a:solidFill>
              </a:defRPr>
            </a:lvl1pPr>
            <a:extLst/>
          </a:lstStyle>
          <a:p>
            <a:fld id="{B0296519-5417-4396-BF15-D5B0A34355E5}" type="datetime1">
              <a:rPr lang="en-US" smtClean="0"/>
              <a:t>2/17/14</a:t>
            </a:fld>
            <a:endParaRPr lang="en-US"/>
          </a:p>
        </p:txBody>
      </p:sp>
      <p:sp>
        <p:nvSpPr>
          <p:cNvPr id="19"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2"/>
                </a:solidFill>
                <a:effectLst/>
              </a:defRPr>
            </a:lvl1pPr>
            <a:extLst/>
          </a:lstStyle>
          <a:p>
            <a:endParaRPr lang="en-US"/>
          </a:p>
        </p:txBody>
      </p:sp>
      <p:sp>
        <p:nvSpPr>
          <p:cNvPr id="20"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2"/>
                </a:solidFill>
                <a:effectLst/>
              </a:defRPr>
            </a:lvl1pPr>
            <a:extLst/>
          </a:lstStyle>
          <a:p>
            <a:fld id="{401CF334-2D5C-4859-84A6-CA7E6E43FAEB}" type="slidenum">
              <a:rPr lang="en-US" smtClean="0"/>
              <a:pPr/>
              <a:t>‹#›</a:t>
            </a:fld>
            <a:endParaRPr lang="en-US"/>
          </a:p>
        </p:txBody>
      </p:sp>
    </p:spTree>
    <p:extLst>
      <p:ext uri="{BB962C8B-B14F-4D97-AF65-F5344CB8AC3E}">
        <p14:creationId xmlns:p14="http://schemas.microsoft.com/office/powerpoint/2010/main" val="12600380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rtl="0" eaLnBrk="1" latinLnBrk="0" hangingPunct="1">
        <a:spcBef>
          <a:spcPct val="0"/>
        </a:spcBef>
        <a:buNone/>
        <a:defRPr kumimoji="0" sz="4300" b="1" kern="1200">
          <a:solidFill>
            <a:schemeClr val="accent2"/>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2"/>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2"/>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2"/>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2"/>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2"/>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xmlns="">
        <p15:guide id="0" orient="horz" pos="2160" userDrawn="1">
          <p15:clr>
            <a:srgbClr val="F26B43"/>
          </p15:clr>
        </p15:guide>
        <p15:guide id="1" pos="3840" userDrawn="1">
          <p15:clr>
            <a:srgbClr val="F26B43"/>
          </p15:clr>
        </p15:guide>
        <p15:guide id="2" pos="7512" userDrawn="1">
          <p15:clr>
            <a:srgbClr val="F26B43"/>
          </p15:clr>
        </p15:guide>
        <p15:guide id="3" pos="1176" userDrawn="1">
          <p15:clr>
            <a:srgbClr val="F26B43"/>
          </p15:clr>
        </p15:guide>
        <p15:guide id="4" orient="horz" pos="3936" userDrawn="1">
          <p15:clr>
            <a:srgbClr val="F26B43"/>
          </p15:clr>
        </p15:guide>
        <p15:guide id="5" orient="horz" pos="888" userDrawn="1">
          <p15:clr>
            <a:srgbClr val="F26B43"/>
          </p15:clr>
        </p15:guide>
        <p15:guide id="6" orient="horz" pos="1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educatorsandselfinjury.com/wp-content/uploads/2010/01/Protocol.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hoolcounselor.org/magazine/blogs/november-december-2005/cutting,-eating-disorders-and-confidentiali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eattlechildrens.org/kids-health/page.aspx?id=3435974255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sioutreach.org/learn/school-professionals" TargetMode="External"/><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www.selfinjury.bctr.cornell.edu/documents/schools.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www.itriples.org/isss-aboutisss.html" TargetMode="External"/><Relationship Id="rId4" Type="http://schemas.openxmlformats.org/officeDocument/2006/relationships/hyperlink" Target="http://www.selfinjury.bctr.cornell.edu/documents/schools.pdf" TargetMode="Externa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educatorsandselfinjury.com/wp-content/uploads/2009/11/Intervening-with-Self-Injurious-Youth-2009.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seattlechildrens.org/kids-health/page.aspx?id=3435974255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itriples.org/isss-aboutiss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ioutreach.org/learn/school-professional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6744" y="3099769"/>
            <a:ext cx="10327453" cy="1703950"/>
          </a:xfrm>
        </p:spPr>
        <p:txBody>
          <a:bodyPr>
            <a:normAutofit/>
          </a:bodyPr>
          <a:lstStyle/>
          <a:p>
            <a:r>
              <a:rPr lang="en-US" sz="3600" dirty="0" smtClean="0"/>
              <a:t>A Guide for School Counselors</a:t>
            </a:r>
            <a:endParaRPr lang="en-US" sz="3600" dirty="0"/>
          </a:p>
        </p:txBody>
      </p:sp>
      <p:sp>
        <p:nvSpPr>
          <p:cNvPr id="2" name="Title 1"/>
          <p:cNvSpPr>
            <a:spLocks noGrp="1"/>
          </p:cNvSpPr>
          <p:nvPr>
            <p:ph type="ctrTitle"/>
          </p:nvPr>
        </p:nvSpPr>
        <p:spPr/>
        <p:txBody>
          <a:bodyPr>
            <a:normAutofit/>
          </a:bodyPr>
          <a:lstStyle/>
          <a:p>
            <a:r>
              <a:rPr lang="en-US" sz="5400" dirty="0" smtClean="0"/>
              <a:t>Self-Injury</a:t>
            </a:r>
            <a:endParaRPr lang="en-US" sz="5400" dirty="0"/>
          </a:p>
        </p:txBody>
      </p:sp>
      <p:sp>
        <p:nvSpPr>
          <p:cNvPr id="4" name="TextBox 3"/>
          <p:cNvSpPr txBox="1"/>
          <p:nvPr/>
        </p:nvSpPr>
        <p:spPr>
          <a:xfrm>
            <a:off x="9357575" y="5932599"/>
            <a:ext cx="2503763" cy="646331"/>
          </a:xfrm>
          <a:prstGeom prst="rect">
            <a:avLst/>
          </a:prstGeom>
          <a:noFill/>
        </p:spPr>
        <p:txBody>
          <a:bodyPr wrap="square" rtlCol="0">
            <a:spAutoFit/>
          </a:bodyPr>
          <a:lstStyle/>
          <a:p>
            <a:r>
              <a:rPr lang="en-US" dirty="0" smtClean="0"/>
              <a:t>By Leeann Briscoe</a:t>
            </a:r>
          </a:p>
          <a:p>
            <a:r>
              <a:rPr lang="en-US" dirty="0" smtClean="0"/>
              <a:t>February 18, 2014</a:t>
            </a:r>
            <a:endParaRPr lang="en-US" dirty="0"/>
          </a:p>
        </p:txBody>
      </p:sp>
    </p:spTree>
    <p:extLst>
      <p:ext uri="{BB962C8B-B14F-4D97-AF65-F5344CB8AC3E}">
        <p14:creationId xmlns:p14="http://schemas.microsoft.com/office/powerpoint/2010/main" val="26339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Content Placeholder 2"/>
          <p:cNvSpPr>
            <a:spLocks noGrp="1"/>
          </p:cNvSpPr>
          <p:nvPr>
            <p:ph idx="1"/>
          </p:nvPr>
        </p:nvSpPr>
        <p:spPr>
          <a:xfrm>
            <a:off x="1914144" y="1308640"/>
            <a:ext cx="9997440" cy="5423246"/>
          </a:xfrm>
        </p:spPr>
        <p:txBody>
          <a:bodyPr>
            <a:normAutofit fontScale="85000" lnSpcReduction="20000"/>
          </a:bodyPr>
          <a:lstStyle/>
          <a:p>
            <a:r>
              <a:rPr lang="en-US" dirty="0" smtClean="0"/>
              <a:t>Results based on the questionnaire responses of 443 ASCA members, currently practicing as school counselors in 2002-2003 (Roberts-Dobie &amp; </a:t>
            </a:r>
            <a:r>
              <a:rPr lang="en-US" dirty="0" err="1" smtClean="0"/>
              <a:t>Donatelle</a:t>
            </a:r>
            <a:r>
              <a:rPr lang="en-US" dirty="0" smtClean="0"/>
              <a:t>, 2007)</a:t>
            </a:r>
          </a:p>
          <a:p>
            <a:pPr marL="82296" indent="0">
              <a:buNone/>
            </a:pPr>
            <a:endParaRPr lang="en-US" dirty="0" smtClean="0"/>
          </a:p>
          <a:p>
            <a:r>
              <a:rPr lang="en-US" b="1" dirty="0" smtClean="0"/>
              <a:t>The Role of the SC</a:t>
            </a:r>
          </a:p>
          <a:p>
            <a:pPr lvl="1"/>
            <a:r>
              <a:rPr lang="en-US" dirty="0" smtClean="0"/>
              <a:t>81% reported having worked with someone who self-injures</a:t>
            </a:r>
          </a:p>
          <a:p>
            <a:pPr lvl="1"/>
            <a:r>
              <a:rPr lang="en-US" dirty="0" smtClean="0"/>
              <a:t>91% counselors reported helping individuals with coping strategies</a:t>
            </a:r>
          </a:p>
          <a:p>
            <a:pPr lvl="1"/>
            <a:r>
              <a:rPr lang="en-US" dirty="0" smtClean="0"/>
              <a:t>75% believe the SC to be the most appropriate contact</a:t>
            </a:r>
          </a:p>
          <a:p>
            <a:r>
              <a:rPr lang="en-US" b="1" dirty="0" smtClean="0"/>
              <a:t>Needs of the SC</a:t>
            </a:r>
          </a:p>
          <a:p>
            <a:pPr lvl="1"/>
            <a:r>
              <a:rPr lang="en-US" dirty="0" smtClean="0"/>
              <a:t>Self-Injury Training</a:t>
            </a:r>
          </a:p>
          <a:p>
            <a:pPr lvl="2"/>
            <a:r>
              <a:rPr lang="en-US" dirty="0"/>
              <a:t>6</a:t>
            </a:r>
            <a:r>
              <a:rPr lang="en-US" dirty="0" smtClean="0"/>
              <a:t>% rated themselves as ‘highly knowledgeable’</a:t>
            </a:r>
          </a:p>
          <a:p>
            <a:pPr lvl="2"/>
            <a:r>
              <a:rPr lang="en-US" dirty="0" smtClean="0"/>
              <a:t>17% had high efficacy expectations</a:t>
            </a:r>
          </a:p>
          <a:p>
            <a:pPr lvl="1"/>
            <a:r>
              <a:rPr lang="en-US" dirty="0" smtClean="0"/>
              <a:t>School policies </a:t>
            </a:r>
            <a:endParaRPr lang="en-US" dirty="0" smtClean="0"/>
          </a:p>
          <a:p>
            <a:pPr lvl="2"/>
            <a:r>
              <a:rPr lang="en-US" dirty="0" smtClean="0"/>
              <a:t>23</a:t>
            </a:r>
            <a:r>
              <a:rPr lang="en-US" dirty="0" smtClean="0"/>
              <a:t>% have a school policy for SI, compared to 90% for suicide attempt</a:t>
            </a:r>
          </a:p>
          <a:p>
            <a:endParaRPr lang="en-US" dirty="0"/>
          </a:p>
        </p:txBody>
      </p:sp>
    </p:spTree>
    <p:extLst>
      <p:ext uri="{BB962C8B-B14F-4D97-AF65-F5344CB8AC3E}">
        <p14:creationId xmlns:p14="http://schemas.microsoft.com/office/powerpoint/2010/main" val="8627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54" y="518058"/>
            <a:ext cx="4981634" cy="3058213"/>
          </a:xfrm>
        </p:spPr>
        <p:txBody>
          <a:bodyPr>
            <a:normAutofit/>
          </a:bodyPr>
          <a:lstStyle/>
          <a:p>
            <a:r>
              <a:rPr lang="en-US" dirty="0" smtClean="0"/>
              <a:t>The Role of the School Counselor: Responding to Self-Injury</a:t>
            </a:r>
            <a:endParaRPr lang="en-US" dirty="0"/>
          </a:p>
        </p:txBody>
      </p:sp>
      <p:pic>
        <p:nvPicPr>
          <p:cNvPr id="5" name="Picture 4"/>
          <p:cNvPicPr>
            <a:picLocks noChangeAspect="1"/>
          </p:cNvPicPr>
          <p:nvPr/>
        </p:nvPicPr>
        <p:blipFill>
          <a:blip r:embed="rId3"/>
          <a:stretch>
            <a:fillRect/>
          </a:stretch>
        </p:blipFill>
        <p:spPr>
          <a:xfrm>
            <a:off x="6817942" y="518058"/>
            <a:ext cx="3918103" cy="6166560"/>
          </a:xfrm>
          <a:prstGeom prst="rect">
            <a:avLst/>
          </a:prstGeom>
        </p:spPr>
      </p:pic>
    </p:spTree>
    <p:extLst>
      <p:ext uri="{BB962C8B-B14F-4D97-AF65-F5344CB8AC3E}">
        <p14:creationId xmlns:p14="http://schemas.microsoft.com/office/powerpoint/2010/main" val="72269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Individual Counseling - Initial Meeting</a:t>
            </a:r>
            <a:endParaRPr lang="en-US" dirty="0"/>
          </a:p>
        </p:txBody>
      </p:sp>
      <p:sp>
        <p:nvSpPr>
          <p:cNvPr id="3" name="Content Placeholder 2"/>
          <p:cNvSpPr>
            <a:spLocks noGrp="1"/>
          </p:cNvSpPr>
          <p:nvPr>
            <p:ph idx="1"/>
          </p:nvPr>
        </p:nvSpPr>
        <p:spPr>
          <a:xfrm>
            <a:off x="1517300" y="1289539"/>
            <a:ext cx="10674700" cy="5568462"/>
          </a:xfrm>
        </p:spPr>
        <p:txBody>
          <a:bodyPr>
            <a:normAutofit fontScale="92500" lnSpcReduction="10000"/>
          </a:bodyPr>
          <a:lstStyle/>
          <a:p>
            <a:r>
              <a:rPr lang="en-US" dirty="0" smtClean="0"/>
              <a:t>Responding to student disclosure</a:t>
            </a:r>
          </a:p>
          <a:p>
            <a:pPr lvl="1"/>
            <a:r>
              <a:rPr lang="en-US" dirty="0" smtClean="0"/>
              <a:t>Be aware of own reactions and monitor them</a:t>
            </a:r>
          </a:p>
          <a:p>
            <a:pPr lvl="1"/>
            <a:r>
              <a:rPr lang="en-US" dirty="0" smtClean="0"/>
              <a:t>Respond non-judgmentally</a:t>
            </a:r>
          </a:p>
          <a:p>
            <a:pPr lvl="1"/>
            <a:r>
              <a:rPr lang="en-US" dirty="0" smtClean="0"/>
              <a:t>Remind student of the limits of confidentiality</a:t>
            </a:r>
          </a:p>
          <a:p>
            <a:r>
              <a:rPr lang="en-US" dirty="0" smtClean="0"/>
              <a:t>Assess the behavior with HIRE</a:t>
            </a:r>
          </a:p>
          <a:p>
            <a:pPr lvl="1"/>
            <a:r>
              <a:rPr lang="en-US" dirty="0" smtClean="0"/>
              <a:t>History (methods, frequency) </a:t>
            </a:r>
          </a:p>
          <a:p>
            <a:pPr lvl="1"/>
            <a:r>
              <a:rPr lang="en-US" dirty="0" smtClean="0"/>
              <a:t>Interest in change</a:t>
            </a:r>
          </a:p>
          <a:p>
            <a:pPr lvl="1"/>
            <a:r>
              <a:rPr lang="en-US" dirty="0" smtClean="0"/>
              <a:t>Reasons for engaging </a:t>
            </a:r>
          </a:p>
          <a:p>
            <a:pPr lvl="1"/>
            <a:r>
              <a:rPr lang="en-US" dirty="0" smtClean="0"/>
              <a:t>Exposure to risk (drug use, loss of control, tolerance to SI)</a:t>
            </a:r>
          </a:p>
          <a:p>
            <a:r>
              <a:rPr lang="en-US" dirty="0" smtClean="0"/>
              <a:t>Provide Mental Health Counseling Referral List</a:t>
            </a:r>
          </a:p>
          <a:p>
            <a:pPr algn="r"/>
            <a:endParaRPr lang="en-US" sz="1600" dirty="0" smtClean="0">
              <a:hlinkClick r:id="rId3"/>
            </a:endParaRPr>
          </a:p>
          <a:p>
            <a:pPr algn="r"/>
            <a:endParaRPr lang="en-US" sz="1600" dirty="0" smtClean="0">
              <a:hlinkClick r:id="rId3"/>
            </a:endParaRPr>
          </a:p>
          <a:p>
            <a:pPr marL="82296" indent="0" algn="r">
              <a:buNone/>
            </a:pPr>
            <a:r>
              <a:rPr lang="en-US" sz="1600" dirty="0" smtClean="0">
                <a:hlinkClick r:id="rId3"/>
              </a:rPr>
              <a:t>Source: Educators and Self-Injury</a:t>
            </a:r>
            <a:endParaRPr lang="en-US" sz="1600" dirty="0"/>
          </a:p>
        </p:txBody>
      </p:sp>
    </p:spTree>
    <p:extLst>
      <p:ext uri="{BB962C8B-B14F-4D97-AF65-F5344CB8AC3E}">
        <p14:creationId xmlns:p14="http://schemas.microsoft.com/office/powerpoint/2010/main" val="294618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Counseling – Initial Meeting</a:t>
            </a:r>
            <a:endParaRPr lang="en-US" dirty="0"/>
          </a:p>
        </p:txBody>
      </p:sp>
      <p:sp>
        <p:nvSpPr>
          <p:cNvPr id="3" name="Content Placeholder 2"/>
          <p:cNvSpPr>
            <a:spLocks noGrp="1"/>
          </p:cNvSpPr>
          <p:nvPr>
            <p:ph idx="1"/>
          </p:nvPr>
        </p:nvSpPr>
        <p:spPr/>
        <p:txBody>
          <a:bodyPr>
            <a:normAutofit lnSpcReduction="10000"/>
          </a:bodyPr>
          <a:lstStyle/>
          <a:p>
            <a:r>
              <a:rPr lang="en-US" dirty="0" smtClean="0"/>
              <a:t>No Harm Contract</a:t>
            </a:r>
          </a:p>
          <a:p>
            <a:pPr lvl="1"/>
            <a:r>
              <a:rPr lang="en-US" dirty="0" smtClean="0"/>
              <a:t>NOT the same as for student contemplating suicide</a:t>
            </a:r>
          </a:p>
          <a:p>
            <a:pPr lvl="1"/>
            <a:r>
              <a:rPr lang="en-US" dirty="0" smtClean="0"/>
              <a:t>Specifies how counselors/teachers/nurse can help if they notice fresh injuries</a:t>
            </a:r>
          </a:p>
          <a:p>
            <a:pPr lvl="1"/>
            <a:r>
              <a:rPr lang="en-US" dirty="0" smtClean="0"/>
              <a:t>Species boundaries of self-injury</a:t>
            </a:r>
          </a:p>
          <a:p>
            <a:pPr lvl="2"/>
            <a:r>
              <a:rPr lang="en-US" dirty="0" smtClean="0"/>
              <a:t>i.e. may not bring sharp objects to school</a:t>
            </a:r>
          </a:p>
          <a:p>
            <a:pPr lvl="1"/>
            <a:r>
              <a:rPr lang="en-US" dirty="0" smtClean="0"/>
              <a:t>Specifies that student will cover injuries at school</a:t>
            </a:r>
          </a:p>
          <a:p>
            <a:pPr lvl="2"/>
            <a:r>
              <a:rPr lang="en-US" dirty="0" smtClean="0"/>
              <a:t>Social contagion effect</a:t>
            </a:r>
          </a:p>
          <a:p>
            <a:pPr lvl="1"/>
            <a:r>
              <a:rPr lang="en-US" b="1" dirty="0" smtClean="0"/>
              <a:t>Do NOT make the student promise to stop self-injuring</a:t>
            </a:r>
          </a:p>
          <a:p>
            <a:pPr lvl="2"/>
            <a:r>
              <a:rPr lang="en-US" dirty="0" smtClean="0"/>
              <a:t>MAY specify alternatives to SI for school </a:t>
            </a:r>
          </a:p>
        </p:txBody>
      </p:sp>
    </p:spTree>
    <p:extLst>
      <p:ext uri="{BB962C8B-B14F-4D97-AF65-F5344CB8AC3E}">
        <p14:creationId xmlns:p14="http://schemas.microsoft.com/office/powerpoint/2010/main" val="317178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Call the parents? Legal Considerations</a:t>
            </a:r>
            <a:endParaRPr lang="en-US" i="1" dirty="0"/>
          </a:p>
        </p:txBody>
      </p:sp>
      <p:sp>
        <p:nvSpPr>
          <p:cNvPr id="3" name="Content Placeholder 2"/>
          <p:cNvSpPr>
            <a:spLocks noGrp="1"/>
          </p:cNvSpPr>
          <p:nvPr>
            <p:ph idx="1"/>
          </p:nvPr>
        </p:nvSpPr>
        <p:spPr/>
        <p:txBody>
          <a:bodyPr>
            <a:normAutofit lnSpcReduction="10000"/>
          </a:bodyPr>
          <a:lstStyle/>
          <a:p>
            <a:r>
              <a:rPr lang="en-US" dirty="0" smtClean="0"/>
              <a:t>Currently, no legal cases against a school counselor for failing to report self-injury.</a:t>
            </a:r>
          </a:p>
          <a:p>
            <a:pPr lvl="1"/>
            <a:r>
              <a:rPr lang="en-US" dirty="0" err="1" smtClean="0"/>
              <a:t>Eisel</a:t>
            </a:r>
            <a:r>
              <a:rPr lang="en-US" dirty="0" smtClean="0"/>
              <a:t> Ruling – in cases where suicide is suspected, SC has the duty to warn parents.</a:t>
            </a:r>
          </a:p>
          <a:p>
            <a:r>
              <a:rPr lang="en-US" dirty="0" smtClean="0"/>
              <a:t>Seek </a:t>
            </a:r>
            <a:r>
              <a:rPr lang="en-US" dirty="0"/>
              <a:t>supervision and consultation</a:t>
            </a:r>
          </a:p>
          <a:p>
            <a:pPr lvl="1"/>
            <a:r>
              <a:rPr lang="en-US" dirty="0"/>
              <a:t>What would a “reasonably competent professional” do</a:t>
            </a:r>
            <a:r>
              <a:rPr lang="en-US" dirty="0" smtClean="0"/>
              <a:t>?</a:t>
            </a:r>
          </a:p>
          <a:p>
            <a:pPr lvl="1"/>
            <a:r>
              <a:rPr lang="en-US" dirty="0" smtClean="0"/>
              <a:t>Consult with co-counselors, principal or district</a:t>
            </a:r>
          </a:p>
          <a:p>
            <a:pPr lvl="2"/>
            <a:r>
              <a:rPr lang="en-US" dirty="0" smtClean="0"/>
              <a:t>No need to identify student at this stage</a:t>
            </a:r>
          </a:p>
          <a:p>
            <a:r>
              <a:rPr lang="en-US" dirty="0" smtClean="0"/>
              <a:t>Follow the policy outlined by your school</a:t>
            </a:r>
          </a:p>
          <a:p>
            <a:pPr marL="82296" indent="0" algn="r">
              <a:buNone/>
            </a:pPr>
            <a:r>
              <a:rPr lang="en-US" sz="1800" dirty="0" smtClean="0"/>
              <a:t>Stone, 2005</a:t>
            </a:r>
          </a:p>
          <a:p>
            <a:pPr marL="82296" indent="0">
              <a:buNone/>
            </a:pPr>
            <a:endParaRPr lang="en-US" dirty="0" smtClean="0"/>
          </a:p>
          <a:p>
            <a:pPr marL="82296" indent="0" algn="r">
              <a:buNone/>
            </a:pPr>
            <a:endParaRPr lang="en-US" sz="1800" dirty="0" smtClean="0">
              <a:hlinkClick r:id="rId3"/>
            </a:endParaRPr>
          </a:p>
          <a:p>
            <a:pPr marL="82296" indent="0" algn="r">
              <a:buNone/>
            </a:pPr>
            <a:endParaRPr lang="en-US" sz="1800" dirty="0">
              <a:hlinkClick r:id="rId3"/>
            </a:endParaRPr>
          </a:p>
          <a:p>
            <a:pPr marL="82296" indent="0" algn="r">
              <a:buNone/>
            </a:pPr>
            <a:endParaRPr lang="en-US" sz="1800" dirty="0" smtClean="0">
              <a:hlinkClick r:id="rId3"/>
            </a:endParaRPr>
          </a:p>
          <a:p>
            <a:pPr lvl="1"/>
            <a:endParaRPr lang="en-US" dirty="0" smtClean="0"/>
          </a:p>
        </p:txBody>
      </p:sp>
    </p:spTree>
    <p:extLst>
      <p:ext uri="{BB962C8B-B14F-4D97-AF65-F5344CB8AC3E}">
        <p14:creationId xmlns:p14="http://schemas.microsoft.com/office/powerpoint/2010/main" val="34641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sz="half" idx="1"/>
          </p:nvPr>
        </p:nvSpPr>
        <p:spPr/>
        <p:txBody>
          <a:bodyPr/>
          <a:lstStyle/>
          <a:p>
            <a:r>
              <a:rPr lang="en-US" dirty="0"/>
              <a:t>“Does cutting represent clear, imminent danger?” (</a:t>
            </a:r>
            <a:r>
              <a:rPr lang="en-US" dirty="0" smtClean="0"/>
              <a:t>ACA Ethical Code)</a:t>
            </a:r>
          </a:p>
          <a:p>
            <a:r>
              <a:rPr lang="en-US" dirty="0" smtClean="0"/>
              <a:t>Err on the side of caution</a:t>
            </a:r>
          </a:p>
          <a:p>
            <a:r>
              <a:rPr lang="en-US" dirty="0" smtClean="0"/>
              <a:t>If the SC determines that it does…</a:t>
            </a:r>
          </a:p>
          <a:p>
            <a:pPr lvl="1"/>
            <a:r>
              <a:rPr lang="en-US" dirty="0" smtClean="0"/>
              <a:t>Exercise the least intrusive breach of confidentiality</a:t>
            </a:r>
          </a:p>
          <a:p>
            <a:pPr lvl="1"/>
            <a:r>
              <a:rPr lang="en-US" dirty="0" smtClean="0"/>
              <a:t>Empower the student with options for contacting parents</a:t>
            </a:r>
          </a:p>
        </p:txBody>
      </p:sp>
      <p:pic>
        <p:nvPicPr>
          <p:cNvPr id="5" name="Content Placeholder 4"/>
          <p:cNvPicPr>
            <a:picLocks noGrp="1" noChangeAspect="1"/>
          </p:cNvPicPr>
          <p:nvPr>
            <p:ph sz="half" idx="2"/>
          </p:nvPr>
        </p:nvPicPr>
        <p:blipFill rotWithShape="1">
          <a:blip r:embed="rId3"/>
          <a:srcRect l="18632" r="20449"/>
          <a:stretch/>
        </p:blipFill>
        <p:spPr>
          <a:xfrm>
            <a:off x="6884108" y="1524000"/>
            <a:ext cx="5026905" cy="4664075"/>
          </a:xfrm>
          <a:prstGeom prst="rect">
            <a:avLst/>
          </a:prstGeom>
        </p:spPr>
      </p:pic>
    </p:spTree>
    <p:extLst>
      <p:ext uri="{BB962C8B-B14F-4D97-AF65-F5344CB8AC3E}">
        <p14:creationId xmlns:p14="http://schemas.microsoft.com/office/powerpoint/2010/main" val="197647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
            </a:r>
            <a:r>
              <a:rPr lang="en-US" dirty="0"/>
              <a:t>H</a:t>
            </a:r>
            <a:r>
              <a:rPr lang="en-US" dirty="0" smtClean="0"/>
              <a:t>elp Parents</a:t>
            </a:r>
            <a:endParaRPr lang="en-US" dirty="0"/>
          </a:p>
        </p:txBody>
      </p:sp>
      <p:sp>
        <p:nvSpPr>
          <p:cNvPr id="3" name="Content Placeholder 2"/>
          <p:cNvSpPr>
            <a:spLocks noGrp="1"/>
          </p:cNvSpPr>
          <p:nvPr>
            <p:ph idx="1"/>
          </p:nvPr>
        </p:nvSpPr>
        <p:spPr>
          <a:xfrm>
            <a:off x="1914144" y="1158102"/>
            <a:ext cx="9997440" cy="5183387"/>
          </a:xfrm>
        </p:spPr>
        <p:txBody>
          <a:bodyPr>
            <a:normAutofit/>
          </a:bodyPr>
          <a:lstStyle/>
          <a:p>
            <a:r>
              <a:rPr lang="en-US" dirty="0" smtClean="0"/>
              <a:t>Help normalize parents’ emotions</a:t>
            </a:r>
          </a:p>
          <a:p>
            <a:pPr lvl="1"/>
            <a:r>
              <a:rPr lang="en-US" dirty="0" smtClean="0"/>
              <a:t>Parents might feel shocked, angry, sad, </a:t>
            </a:r>
            <a:r>
              <a:rPr lang="en-US" dirty="0" smtClean="0"/>
              <a:t>or disappointed</a:t>
            </a:r>
            <a:endParaRPr lang="en-US" dirty="0" smtClean="0"/>
          </a:p>
          <a:p>
            <a:pPr lvl="1"/>
            <a:r>
              <a:rPr lang="en-US" dirty="0"/>
              <a:t>Help parents identify feelings and express </a:t>
            </a:r>
            <a:r>
              <a:rPr lang="en-US" dirty="0" smtClean="0"/>
              <a:t>them</a:t>
            </a:r>
          </a:p>
          <a:p>
            <a:r>
              <a:rPr lang="en-US" dirty="0" smtClean="0"/>
              <a:t>Refute blame</a:t>
            </a:r>
          </a:p>
          <a:p>
            <a:pPr lvl="1"/>
            <a:r>
              <a:rPr lang="en-US" dirty="0" smtClean="0"/>
              <a:t>Not the parents’ </a:t>
            </a:r>
            <a:r>
              <a:rPr lang="en-US" b="1" dirty="0" smtClean="0"/>
              <a:t>or</a:t>
            </a:r>
            <a:r>
              <a:rPr lang="en-US" dirty="0" smtClean="0"/>
              <a:t> the teen’s fault</a:t>
            </a:r>
          </a:p>
          <a:p>
            <a:r>
              <a:rPr lang="en-US" dirty="0" smtClean="0"/>
              <a:t>Help parents identify support systems</a:t>
            </a:r>
          </a:p>
          <a:p>
            <a:pPr lvl="1"/>
            <a:r>
              <a:rPr lang="en-US" dirty="0" smtClean="0"/>
              <a:t>Friends? Counselor?</a:t>
            </a:r>
          </a:p>
          <a:p>
            <a:r>
              <a:rPr lang="en-US" dirty="0"/>
              <a:t>Educate them about why teens might </a:t>
            </a:r>
            <a:r>
              <a:rPr lang="en-US" dirty="0" smtClean="0"/>
              <a:t>self-injure</a:t>
            </a:r>
            <a:endParaRPr lang="en-US" dirty="0" smtClean="0"/>
          </a:p>
          <a:p>
            <a:pPr marL="82296" indent="0" algn="r">
              <a:buNone/>
            </a:pPr>
            <a:r>
              <a:rPr lang="en-US" sz="1800" dirty="0" smtClean="0">
                <a:hlinkClick r:id="rId2"/>
              </a:rPr>
              <a:t>Source: Seattle Children's Hospital</a:t>
            </a:r>
            <a:endParaRPr lang="en-US" sz="1800" dirty="0"/>
          </a:p>
          <a:p>
            <a:pPr marL="82296" indent="0">
              <a:buNone/>
            </a:pPr>
            <a:endParaRPr lang="en-US" dirty="0" smtClean="0"/>
          </a:p>
        </p:txBody>
      </p:sp>
    </p:spTree>
    <p:extLst>
      <p:ext uri="{BB962C8B-B14F-4D97-AF65-F5344CB8AC3E}">
        <p14:creationId xmlns:p14="http://schemas.microsoft.com/office/powerpoint/2010/main" val="329131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285" y="274638"/>
            <a:ext cx="10641716" cy="1143000"/>
          </a:xfrm>
        </p:spPr>
        <p:txBody>
          <a:bodyPr>
            <a:normAutofit/>
          </a:bodyPr>
          <a:lstStyle/>
          <a:p>
            <a:r>
              <a:rPr lang="en-US" dirty="0" smtClean="0"/>
              <a:t>Advice for Parents</a:t>
            </a:r>
            <a:endParaRPr lang="en-US" dirty="0"/>
          </a:p>
        </p:txBody>
      </p:sp>
      <p:sp>
        <p:nvSpPr>
          <p:cNvPr id="3" name="Content Placeholder 2"/>
          <p:cNvSpPr>
            <a:spLocks noGrp="1"/>
          </p:cNvSpPr>
          <p:nvPr>
            <p:ph idx="1"/>
          </p:nvPr>
        </p:nvSpPr>
        <p:spPr/>
        <p:txBody>
          <a:bodyPr>
            <a:normAutofit lnSpcReduction="10000"/>
          </a:bodyPr>
          <a:lstStyle/>
          <a:p>
            <a:r>
              <a:rPr lang="en-US" dirty="0" smtClean="0"/>
              <a:t>Talk with your child</a:t>
            </a:r>
          </a:p>
          <a:p>
            <a:pPr lvl="1"/>
            <a:r>
              <a:rPr lang="en-US" dirty="0" smtClean="0"/>
              <a:t>Be open about what you know.</a:t>
            </a:r>
          </a:p>
          <a:p>
            <a:pPr lvl="1"/>
            <a:r>
              <a:rPr lang="en-US" dirty="0" smtClean="0"/>
              <a:t>Convey </a:t>
            </a:r>
            <a:r>
              <a:rPr lang="en-US" dirty="0" smtClean="0"/>
              <a:t>willingness </a:t>
            </a:r>
            <a:r>
              <a:rPr lang="en-US" dirty="0" smtClean="0"/>
              <a:t>to help</a:t>
            </a:r>
          </a:p>
          <a:p>
            <a:pPr lvl="1"/>
            <a:r>
              <a:rPr lang="en-US" dirty="0" smtClean="0"/>
              <a:t>Ask questions and listen – don’t lecture</a:t>
            </a:r>
          </a:p>
          <a:p>
            <a:r>
              <a:rPr lang="en-US" dirty="0" smtClean="0"/>
              <a:t>Child may not be ready to talk</a:t>
            </a:r>
          </a:p>
          <a:p>
            <a:pPr lvl="1"/>
            <a:r>
              <a:rPr lang="en-US" dirty="0"/>
              <a:t>S</a:t>
            </a:r>
            <a:r>
              <a:rPr lang="en-US" dirty="0" smtClean="0"/>
              <a:t>till convey concern and willingness to help</a:t>
            </a:r>
          </a:p>
          <a:p>
            <a:pPr lvl="1"/>
            <a:r>
              <a:rPr lang="en-US" dirty="0" smtClean="0"/>
              <a:t>Keep trying </a:t>
            </a:r>
          </a:p>
          <a:p>
            <a:r>
              <a:rPr lang="en-US" dirty="0" smtClean="0"/>
              <a:t>Seek counseling for your child</a:t>
            </a:r>
          </a:p>
          <a:p>
            <a:pPr lvl="1"/>
            <a:r>
              <a:rPr lang="en-US" dirty="0" smtClean="0"/>
              <a:t>SC should share mental health counseling referral list</a:t>
            </a:r>
          </a:p>
          <a:p>
            <a:pPr lvl="1"/>
            <a:r>
              <a:rPr lang="en-US" dirty="0" smtClean="0"/>
              <a:t>SC should provide mental health crisis line number</a:t>
            </a:r>
            <a:endParaRPr lang="en-US" dirty="0"/>
          </a:p>
        </p:txBody>
      </p:sp>
    </p:spTree>
    <p:extLst>
      <p:ext uri="{BB962C8B-B14F-4D97-AF65-F5344CB8AC3E}">
        <p14:creationId xmlns:p14="http://schemas.microsoft.com/office/powerpoint/2010/main" val="296465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Counseling - Ongoing</a:t>
            </a:r>
            <a:endParaRPr lang="en-US" dirty="0"/>
          </a:p>
        </p:txBody>
      </p:sp>
      <p:sp>
        <p:nvSpPr>
          <p:cNvPr id="3" name="Content Placeholder 2"/>
          <p:cNvSpPr>
            <a:spLocks noGrp="1"/>
          </p:cNvSpPr>
          <p:nvPr>
            <p:ph sz="half" idx="1"/>
          </p:nvPr>
        </p:nvSpPr>
        <p:spPr>
          <a:xfrm>
            <a:off x="1543537" y="1328615"/>
            <a:ext cx="5928295" cy="5529385"/>
          </a:xfrm>
        </p:spPr>
        <p:txBody>
          <a:bodyPr>
            <a:normAutofit/>
          </a:bodyPr>
          <a:lstStyle/>
          <a:p>
            <a:r>
              <a:rPr lang="en-US" dirty="0" smtClean="0"/>
              <a:t>Continue to bolster the therapeutic relationship</a:t>
            </a:r>
          </a:p>
          <a:p>
            <a:r>
              <a:rPr lang="en-US" dirty="0" smtClean="0"/>
              <a:t>Reduce </a:t>
            </a:r>
            <a:r>
              <a:rPr lang="en-US" b="1" dirty="0" smtClean="0"/>
              <a:t>environmental stresses</a:t>
            </a:r>
          </a:p>
          <a:p>
            <a:pPr lvl="1"/>
            <a:r>
              <a:rPr lang="en-US" dirty="0" smtClean="0"/>
              <a:t>Conflicts with parents?</a:t>
            </a:r>
          </a:p>
          <a:p>
            <a:pPr lvl="1"/>
            <a:r>
              <a:rPr lang="en-US" dirty="0" smtClean="0"/>
              <a:t>Peer isolation?</a:t>
            </a:r>
          </a:p>
          <a:p>
            <a:pPr lvl="1"/>
            <a:r>
              <a:rPr lang="en-US" dirty="0" smtClean="0"/>
              <a:t>Academic stress?</a:t>
            </a:r>
          </a:p>
          <a:p>
            <a:pPr lvl="1"/>
            <a:r>
              <a:rPr lang="en-US" dirty="0" smtClean="0"/>
              <a:t>Internet use? – could be a stressor or support</a:t>
            </a:r>
          </a:p>
          <a:p>
            <a:r>
              <a:rPr lang="en-US" dirty="0" smtClean="0"/>
              <a:t>Identify </a:t>
            </a:r>
            <a:r>
              <a:rPr lang="en-US" b="1" dirty="0" smtClean="0"/>
              <a:t>strengths </a:t>
            </a:r>
            <a:r>
              <a:rPr lang="en-US" dirty="0" smtClean="0"/>
              <a:t>and </a:t>
            </a:r>
            <a:r>
              <a:rPr lang="en-US" b="1" dirty="0" smtClean="0"/>
              <a:t>coping skills</a:t>
            </a:r>
          </a:p>
        </p:txBody>
      </p:sp>
      <p:pic>
        <p:nvPicPr>
          <p:cNvPr id="5" name="Content Placeholder 3"/>
          <p:cNvPicPr>
            <a:picLocks noGrp="1" noChangeAspect="1"/>
          </p:cNvPicPr>
          <p:nvPr>
            <p:ph sz="half" idx="2"/>
          </p:nvPr>
        </p:nvPicPr>
        <p:blipFill rotWithShape="1">
          <a:blip r:embed="rId3"/>
          <a:srcRect l="3012" r="3012"/>
          <a:stretch/>
        </p:blipFill>
        <p:spPr>
          <a:xfrm>
            <a:off x="7368317" y="1905000"/>
            <a:ext cx="4823683" cy="4613275"/>
          </a:xfrm>
          <a:prstGeom prst="rect">
            <a:avLst/>
          </a:prstGeom>
        </p:spPr>
      </p:pic>
    </p:spTree>
    <p:extLst>
      <p:ext uri="{BB962C8B-B14F-4D97-AF65-F5344CB8AC3E}">
        <p14:creationId xmlns:p14="http://schemas.microsoft.com/office/powerpoint/2010/main" val="244001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43" y="-121765"/>
            <a:ext cx="10354941" cy="1143000"/>
          </a:xfrm>
        </p:spPr>
        <p:txBody>
          <a:bodyPr>
            <a:normAutofit/>
          </a:bodyPr>
          <a:lstStyle/>
          <a:p>
            <a:r>
              <a:rPr lang="en-US" sz="2800" dirty="0" smtClean="0"/>
              <a:t>Dialectical Behavioral </a:t>
            </a:r>
            <a:r>
              <a:rPr lang="en-US" sz="2800" dirty="0" smtClean="0"/>
              <a:t>Therapy (DBT) </a:t>
            </a:r>
            <a:r>
              <a:rPr lang="en-US" sz="2800" dirty="0" smtClean="0"/>
              <a:t>– Interrupting the Chain</a:t>
            </a:r>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50306563"/>
              </p:ext>
            </p:extLst>
          </p:nvPr>
        </p:nvGraphicFramePr>
        <p:xfrm>
          <a:off x="1949322" y="734603"/>
          <a:ext cx="9996488" cy="5948679"/>
        </p:xfrm>
        <a:graphic>
          <a:graphicData uri="http://schemas.openxmlformats.org/drawingml/2006/table">
            <a:tbl>
              <a:tblPr firstRow="1" bandRow="1">
                <a:tableStyleId>{5C22544A-7EE6-4342-B048-85BDC9FD1C3A}</a:tableStyleId>
              </a:tblPr>
              <a:tblGrid>
                <a:gridCol w="4998244"/>
                <a:gridCol w="4998244"/>
              </a:tblGrid>
              <a:tr h="370840">
                <a:tc>
                  <a:txBody>
                    <a:bodyPr/>
                    <a:lstStyle/>
                    <a:p>
                      <a:r>
                        <a:rPr lang="en-US" b="1" dirty="0" smtClean="0"/>
                        <a:t>Chain</a:t>
                      </a:r>
                      <a:r>
                        <a:rPr lang="en-US" b="1" baseline="0" dirty="0" smtClean="0"/>
                        <a:t> Analysis</a:t>
                      </a:r>
                      <a:endParaRPr lang="en-US" b="1" dirty="0"/>
                    </a:p>
                  </a:txBody>
                  <a:tcPr/>
                </a:tc>
                <a:tc>
                  <a:txBody>
                    <a:bodyPr/>
                    <a:lstStyle/>
                    <a:p>
                      <a:r>
                        <a:rPr lang="en-US" dirty="0" smtClean="0"/>
                        <a:t>Solution Analysis</a:t>
                      </a:r>
                      <a:endParaRPr lang="en-US" dirty="0"/>
                    </a:p>
                  </a:txBody>
                  <a:tcPr/>
                </a:tc>
              </a:tr>
              <a:tr h="370840">
                <a:tc>
                  <a:txBody>
                    <a:bodyPr/>
                    <a:lstStyle/>
                    <a:p>
                      <a:r>
                        <a:rPr lang="en-US" dirty="0" smtClean="0"/>
                        <a:t>Things</a:t>
                      </a:r>
                      <a:r>
                        <a:rPr lang="en-US" baseline="0" dirty="0" smtClean="0"/>
                        <a:t> in my environment that made me vulnerable</a:t>
                      </a:r>
                    </a:p>
                    <a:p>
                      <a:endParaRPr lang="en-US" dirty="0"/>
                    </a:p>
                  </a:txBody>
                  <a:tcPr/>
                </a:tc>
                <a:tc>
                  <a:txBody>
                    <a:bodyPr/>
                    <a:lstStyle/>
                    <a:p>
                      <a:r>
                        <a:rPr lang="en-US" dirty="0" smtClean="0"/>
                        <a:t>Ways to reduce vulnerability</a:t>
                      </a:r>
                      <a:r>
                        <a:rPr lang="en-US" baseline="0" dirty="0" smtClean="0"/>
                        <a:t> in the future</a:t>
                      </a:r>
                      <a:endParaRPr lang="en-US" dirty="0"/>
                    </a:p>
                  </a:txBody>
                  <a:tcPr/>
                </a:tc>
              </a:tr>
              <a:tr h="370840">
                <a:tc>
                  <a:txBody>
                    <a:bodyPr/>
                    <a:lstStyle/>
                    <a:p>
                      <a:r>
                        <a:rPr lang="en-US" dirty="0" smtClean="0"/>
                        <a:t>Prompting</a:t>
                      </a:r>
                      <a:r>
                        <a:rPr lang="en-US" baseline="0" dirty="0" smtClean="0"/>
                        <a:t> Event</a:t>
                      </a:r>
                    </a:p>
                    <a:p>
                      <a:endParaRPr lang="en-US" dirty="0" smtClean="0"/>
                    </a:p>
                    <a:p>
                      <a:endParaRPr lang="en-US" dirty="0"/>
                    </a:p>
                  </a:txBody>
                  <a:tcPr/>
                </a:tc>
                <a:tc>
                  <a:txBody>
                    <a:bodyPr/>
                    <a:lstStyle/>
                    <a:p>
                      <a:r>
                        <a:rPr lang="en-US" dirty="0" smtClean="0"/>
                        <a:t>Ways to prevent prompting</a:t>
                      </a:r>
                      <a:r>
                        <a:rPr lang="en-US" baseline="0" dirty="0" smtClean="0"/>
                        <a:t> event</a:t>
                      </a:r>
                      <a:endParaRPr lang="en-US" dirty="0"/>
                    </a:p>
                  </a:txBody>
                  <a:tcPr/>
                </a:tc>
              </a:tr>
              <a:tr h="370840">
                <a:tc>
                  <a:txBody>
                    <a:bodyPr/>
                    <a:lstStyle/>
                    <a:p>
                      <a:r>
                        <a:rPr lang="en-US" dirty="0" smtClean="0"/>
                        <a:t>Actual</a:t>
                      </a:r>
                      <a:r>
                        <a:rPr lang="en-US" baseline="0" dirty="0" smtClean="0"/>
                        <a:t> behaviors</a:t>
                      </a:r>
                    </a:p>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Ways to prevent the</a:t>
                      </a:r>
                      <a:r>
                        <a:rPr lang="en-US" baseline="0" dirty="0" smtClean="0"/>
                        <a:t> behaviors</a:t>
                      </a:r>
                      <a:endParaRPr lang="en-US" dirty="0"/>
                    </a:p>
                  </a:txBody>
                  <a:tcPr/>
                </a:tc>
              </a:tr>
              <a:tr h="370840">
                <a:tc>
                  <a:txBody>
                    <a:bodyPr/>
                    <a:lstStyle/>
                    <a:p>
                      <a:r>
                        <a:rPr lang="en-US" dirty="0" smtClean="0"/>
                        <a:t>Consequences</a:t>
                      </a:r>
                      <a:r>
                        <a:rPr lang="en-US" baseline="0" dirty="0" smtClean="0"/>
                        <a:t> in the environment</a:t>
                      </a:r>
                    </a:p>
                    <a:p>
                      <a:endParaRPr lang="en-US" baseline="0" dirty="0" smtClean="0"/>
                    </a:p>
                    <a:p>
                      <a:endParaRPr lang="en-US" baseline="0" dirty="0" smtClean="0"/>
                    </a:p>
                    <a:p>
                      <a:endParaRPr lang="en-US" baseline="0" dirty="0" smtClean="0"/>
                    </a:p>
                    <a:p>
                      <a:r>
                        <a:rPr lang="en-US" baseline="0" dirty="0" smtClean="0"/>
                        <a:t>Consequences in myself</a:t>
                      </a:r>
                    </a:p>
                    <a:p>
                      <a:endParaRPr lang="en-US" dirty="0" smtClean="0"/>
                    </a:p>
                    <a:p>
                      <a:endParaRPr lang="en-US" dirty="0"/>
                    </a:p>
                  </a:txBody>
                  <a:tcPr/>
                </a:tc>
                <a:tc>
                  <a:txBody>
                    <a:bodyPr/>
                    <a:lstStyle/>
                    <a:p>
                      <a:r>
                        <a:rPr lang="en-US" dirty="0" smtClean="0"/>
                        <a:t>Plan to repair and correct the harm</a:t>
                      </a:r>
                      <a:endParaRPr lang="en-US" dirty="0"/>
                    </a:p>
                  </a:txBody>
                  <a:tcPr/>
                </a:tc>
              </a:tr>
            </a:tbl>
          </a:graphicData>
        </a:graphic>
      </p:graphicFrame>
    </p:spTree>
    <p:extLst>
      <p:ext uri="{BB962C8B-B14F-4D97-AF65-F5344CB8AC3E}">
        <p14:creationId xmlns:p14="http://schemas.microsoft.com/office/powerpoint/2010/main" val="235145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 SI and the Role of the SC</a:t>
            </a:r>
            <a:endParaRPr lang="en-US" dirty="0"/>
          </a:p>
        </p:txBody>
      </p:sp>
      <p:sp>
        <p:nvSpPr>
          <p:cNvPr id="3" name="Content Placeholder 2"/>
          <p:cNvSpPr>
            <a:spLocks noGrp="1"/>
          </p:cNvSpPr>
          <p:nvPr>
            <p:ph sz="half" idx="1"/>
          </p:nvPr>
        </p:nvSpPr>
        <p:spPr/>
        <p:txBody>
          <a:bodyPr/>
          <a:lstStyle/>
          <a:p>
            <a:r>
              <a:rPr lang="en-US" dirty="0" smtClean="0"/>
              <a:t>What do you know about self-injury among adolescents?</a:t>
            </a:r>
          </a:p>
          <a:p>
            <a:pPr marL="82296" indent="0">
              <a:buNone/>
            </a:pPr>
            <a:endParaRPr lang="en-US" dirty="0" smtClean="0"/>
          </a:p>
          <a:p>
            <a:r>
              <a:rPr lang="en-US" dirty="0" smtClean="0"/>
              <a:t>What is the role of the school counselor when it comes to SI?</a:t>
            </a:r>
          </a:p>
          <a:p>
            <a:pPr marL="82296" indent="0">
              <a:buNone/>
            </a:pPr>
            <a:endParaRPr lang="en-US" dirty="0"/>
          </a:p>
        </p:txBody>
      </p:sp>
      <p:pic>
        <p:nvPicPr>
          <p:cNvPr id="9" name="Content Placeholder 8"/>
          <p:cNvPicPr>
            <a:picLocks noGrp="1" noChangeAspect="1"/>
          </p:cNvPicPr>
          <p:nvPr>
            <p:ph sz="half" idx="2"/>
          </p:nvPr>
        </p:nvPicPr>
        <p:blipFill>
          <a:blip r:embed="rId3"/>
          <a:srcRect l="10790" r="10790"/>
          <a:stretch>
            <a:fillRect/>
          </a:stretch>
        </p:blipFill>
        <p:spPr/>
      </p:pic>
    </p:spTree>
    <p:extLst>
      <p:ext uri="{BB962C8B-B14F-4D97-AF65-F5344CB8AC3E}">
        <p14:creationId xmlns:p14="http://schemas.microsoft.com/office/powerpoint/2010/main" val="400132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3"/>
          <a:srcRect t="-1013" b="-1968"/>
          <a:stretch/>
        </p:blipFill>
        <p:spPr>
          <a:xfrm>
            <a:off x="1650999" y="0"/>
            <a:ext cx="6833693" cy="6858000"/>
          </a:xfrm>
        </p:spPr>
      </p:pic>
      <p:sp>
        <p:nvSpPr>
          <p:cNvPr id="9" name="TextBox 8"/>
          <p:cNvSpPr txBox="1"/>
          <p:nvPr/>
        </p:nvSpPr>
        <p:spPr>
          <a:xfrm>
            <a:off x="8536839" y="0"/>
            <a:ext cx="3655161" cy="5016757"/>
          </a:xfrm>
          <a:prstGeom prst="rect">
            <a:avLst/>
          </a:prstGeom>
          <a:noFill/>
        </p:spPr>
        <p:txBody>
          <a:bodyPr wrap="square" rtlCol="0">
            <a:spAutoFit/>
          </a:bodyPr>
          <a:lstStyle/>
          <a:p>
            <a:r>
              <a:rPr lang="en-US" sz="3200" b="1" u="sng" dirty="0" smtClean="0"/>
              <a:t>Stages of Change</a:t>
            </a:r>
          </a:p>
          <a:p>
            <a:endParaRPr lang="en-US" sz="3200" b="1" dirty="0"/>
          </a:p>
          <a:p>
            <a:r>
              <a:rPr lang="en-US" sz="3200" b="1" dirty="0" smtClean="0"/>
              <a:t>When would this strategy of “interrupting the chain”</a:t>
            </a:r>
          </a:p>
          <a:p>
            <a:r>
              <a:rPr lang="en-US" sz="3200" b="1" dirty="0" smtClean="0"/>
              <a:t>not be effective?</a:t>
            </a:r>
          </a:p>
          <a:p>
            <a:endParaRPr lang="en-US" sz="3200" b="1" dirty="0"/>
          </a:p>
          <a:p>
            <a:r>
              <a:rPr lang="en-US" sz="3200" b="1" dirty="0" smtClean="0"/>
              <a:t>When would it be most effective?</a:t>
            </a:r>
            <a:endParaRPr lang="en-US" sz="3200" b="1" dirty="0"/>
          </a:p>
        </p:txBody>
      </p:sp>
    </p:spTree>
    <p:extLst>
      <p:ext uri="{BB962C8B-B14F-4D97-AF65-F5344CB8AC3E}">
        <p14:creationId xmlns:p14="http://schemas.microsoft.com/office/powerpoint/2010/main" val="218021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DBT: Mindfulness training</a:t>
            </a:r>
            <a:endParaRPr lang="en-US" dirty="0"/>
          </a:p>
        </p:txBody>
      </p:sp>
      <p:sp>
        <p:nvSpPr>
          <p:cNvPr id="3" name="Content Placeholder 2"/>
          <p:cNvSpPr>
            <a:spLocks noGrp="1"/>
          </p:cNvSpPr>
          <p:nvPr>
            <p:ph idx="1"/>
          </p:nvPr>
        </p:nvSpPr>
        <p:spPr/>
        <p:txBody>
          <a:bodyPr>
            <a:normAutofit/>
          </a:bodyPr>
          <a:lstStyle/>
          <a:p>
            <a:r>
              <a:rPr lang="en-US" dirty="0" smtClean="0"/>
              <a:t>Teach students about judgmental statements</a:t>
            </a:r>
          </a:p>
          <a:p>
            <a:pPr lvl="1"/>
            <a:r>
              <a:rPr lang="en-US" dirty="0" smtClean="0"/>
              <a:t>i.e. describing something as worthless or stupid</a:t>
            </a:r>
          </a:p>
          <a:p>
            <a:r>
              <a:rPr lang="en-US" dirty="0" smtClean="0"/>
              <a:t>Help students identify problem with judgments</a:t>
            </a:r>
          </a:p>
          <a:p>
            <a:pPr lvl="1"/>
            <a:r>
              <a:rPr lang="en-US" dirty="0" smtClean="0"/>
              <a:t>i.e. they distract from reality and feed negative emotions</a:t>
            </a:r>
          </a:p>
          <a:p>
            <a:r>
              <a:rPr lang="en-US" dirty="0" smtClean="0"/>
              <a:t>Steps to practice</a:t>
            </a:r>
          </a:p>
          <a:p>
            <a:pPr lvl="1"/>
            <a:r>
              <a:rPr lang="en-US" b="1" dirty="0" smtClean="0"/>
              <a:t>Notice</a:t>
            </a:r>
            <a:r>
              <a:rPr lang="en-US" dirty="0" smtClean="0"/>
              <a:t> judgments </a:t>
            </a:r>
            <a:r>
              <a:rPr lang="en-US" dirty="0"/>
              <a:t>(count)</a:t>
            </a:r>
          </a:p>
          <a:p>
            <a:pPr lvl="1"/>
            <a:r>
              <a:rPr lang="en-US" b="1" dirty="0" smtClean="0"/>
              <a:t>Evaluate</a:t>
            </a:r>
            <a:r>
              <a:rPr lang="en-US" dirty="0" smtClean="0"/>
              <a:t> - “</a:t>
            </a:r>
            <a:r>
              <a:rPr lang="en-US" dirty="0"/>
              <a:t>Is judging helping or hurting me?”</a:t>
            </a:r>
          </a:p>
          <a:p>
            <a:pPr lvl="1"/>
            <a:r>
              <a:rPr lang="en-US" b="1" dirty="0"/>
              <a:t>Replace</a:t>
            </a:r>
            <a:r>
              <a:rPr lang="en-US" dirty="0"/>
              <a:t> judgments</a:t>
            </a:r>
          </a:p>
          <a:p>
            <a:pPr lvl="1"/>
            <a:r>
              <a:rPr lang="en-US" b="1" dirty="0" smtClean="0"/>
              <a:t>Zen stance - </a:t>
            </a:r>
            <a:r>
              <a:rPr lang="en-US" dirty="0" smtClean="0"/>
              <a:t>let judgments drift away</a:t>
            </a:r>
            <a:endParaRPr lang="en-US" b="1" dirty="0"/>
          </a:p>
        </p:txBody>
      </p:sp>
    </p:spTree>
    <p:extLst>
      <p:ext uri="{BB962C8B-B14F-4D97-AF65-F5344CB8AC3E}">
        <p14:creationId xmlns:p14="http://schemas.microsoft.com/office/powerpoint/2010/main" val="362734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DBT: Emotion Identification/Regulation</a:t>
            </a:r>
            <a:endParaRPr lang="en-US" dirty="0"/>
          </a:p>
        </p:txBody>
      </p:sp>
      <p:sp>
        <p:nvSpPr>
          <p:cNvPr id="3" name="Content Placeholder 2"/>
          <p:cNvSpPr>
            <a:spLocks noGrp="1"/>
          </p:cNvSpPr>
          <p:nvPr>
            <p:ph idx="1"/>
          </p:nvPr>
        </p:nvSpPr>
        <p:spPr/>
        <p:txBody>
          <a:bodyPr>
            <a:normAutofit/>
          </a:bodyPr>
          <a:lstStyle/>
          <a:p>
            <a:pPr marL="596646" indent="-514350">
              <a:buFont typeface="+mj-lt"/>
              <a:buAutoNum type="arabicPeriod"/>
            </a:pPr>
            <a:r>
              <a:rPr lang="en-US" dirty="0" smtClean="0"/>
              <a:t>What was the prompting event?</a:t>
            </a:r>
          </a:p>
          <a:p>
            <a:pPr marL="596646" indent="-514350">
              <a:buFont typeface="+mj-lt"/>
              <a:buAutoNum type="arabicPeriod"/>
            </a:pPr>
            <a:r>
              <a:rPr lang="en-US" dirty="0" smtClean="0"/>
              <a:t>How did you interpret this event?</a:t>
            </a:r>
          </a:p>
          <a:p>
            <a:pPr marL="596646" indent="-514350">
              <a:buFont typeface="+mj-lt"/>
              <a:buAutoNum type="arabicPeriod"/>
            </a:pPr>
            <a:r>
              <a:rPr lang="en-US" dirty="0" smtClean="0"/>
              <a:t>What did you feel in your face/body?</a:t>
            </a:r>
          </a:p>
          <a:p>
            <a:pPr marL="596646" indent="-514350">
              <a:buFont typeface="+mj-lt"/>
              <a:buAutoNum type="arabicPeriod"/>
            </a:pPr>
            <a:r>
              <a:rPr lang="en-US" dirty="0" smtClean="0"/>
              <a:t>What were your facial expressions and body language?</a:t>
            </a:r>
          </a:p>
          <a:p>
            <a:pPr marL="596646" indent="-514350">
              <a:buFont typeface="+mj-lt"/>
              <a:buAutoNum type="arabicPeriod"/>
            </a:pPr>
            <a:r>
              <a:rPr lang="en-US" dirty="0" smtClean="0"/>
              <a:t>What effect did this emotion have on your body and behaviors?</a:t>
            </a:r>
          </a:p>
          <a:p>
            <a:pPr marL="596646" indent="-514350">
              <a:buFont typeface="+mj-lt"/>
              <a:buAutoNum type="arabicPeriod"/>
            </a:pPr>
            <a:r>
              <a:rPr lang="en-US" dirty="0" smtClean="0"/>
              <a:t>How did this make you vulnerable to react again?</a:t>
            </a:r>
          </a:p>
          <a:p>
            <a:pPr marL="82296" indent="0">
              <a:buNone/>
            </a:pPr>
            <a:endParaRPr lang="en-US" dirty="0"/>
          </a:p>
        </p:txBody>
      </p:sp>
    </p:spTree>
    <p:extLst>
      <p:ext uri="{BB962C8B-B14F-4D97-AF65-F5344CB8AC3E}">
        <p14:creationId xmlns:p14="http://schemas.microsoft.com/office/powerpoint/2010/main" val="236279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0"/>
            <a:ext cx="9997440" cy="1143000"/>
          </a:xfrm>
        </p:spPr>
        <p:txBody>
          <a:bodyPr/>
          <a:lstStyle/>
          <a:p>
            <a:pPr algn="ctr"/>
            <a:r>
              <a:rPr lang="en-US" dirty="0" smtClean="0"/>
              <a:t>Group Counseling</a:t>
            </a:r>
            <a:endParaRPr lang="en-US" dirty="0"/>
          </a:p>
        </p:txBody>
      </p:sp>
      <p:sp>
        <p:nvSpPr>
          <p:cNvPr id="3" name="Content Placeholder 2"/>
          <p:cNvSpPr>
            <a:spLocks noGrp="1"/>
          </p:cNvSpPr>
          <p:nvPr>
            <p:ph sz="half" idx="1"/>
          </p:nvPr>
        </p:nvSpPr>
        <p:spPr>
          <a:xfrm>
            <a:off x="1478873" y="1148074"/>
            <a:ext cx="5898092" cy="5039366"/>
          </a:xfrm>
        </p:spPr>
        <p:txBody>
          <a:bodyPr>
            <a:normAutofit/>
          </a:bodyPr>
          <a:lstStyle/>
          <a:p>
            <a:r>
              <a:rPr lang="en-US" dirty="0"/>
              <a:t>S</a:t>
            </a:r>
            <a:r>
              <a:rPr lang="en-US" dirty="0" smtClean="0"/>
              <a:t>hould NOT be comprised solely of students who self-</a:t>
            </a:r>
            <a:r>
              <a:rPr lang="en-US" dirty="0" smtClean="0"/>
              <a:t>injure</a:t>
            </a:r>
            <a:endParaRPr lang="en-US" dirty="0" smtClean="0"/>
          </a:p>
          <a:p>
            <a:r>
              <a:rPr lang="en-US" dirty="0" smtClean="0"/>
              <a:t>Groups should impart non-cognitive skills</a:t>
            </a:r>
          </a:p>
          <a:p>
            <a:pPr lvl="1"/>
            <a:r>
              <a:rPr lang="en-US" dirty="0" smtClean="0"/>
              <a:t>Identify strengths</a:t>
            </a:r>
            <a:endParaRPr lang="en-US" dirty="0"/>
          </a:p>
          <a:p>
            <a:pPr lvl="1"/>
            <a:r>
              <a:rPr lang="en-US" dirty="0" smtClean="0"/>
              <a:t>Self-acceptance</a:t>
            </a:r>
            <a:endParaRPr lang="en-US" dirty="0"/>
          </a:p>
          <a:p>
            <a:pPr lvl="1"/>
            <a:r>
              <a:rPr lang="en-US" dirty="0" smtClean="0"/>
              <a:t>Empowerment</a:t>
            </a:r>
          </a:p>
          <a:p>
            <a:pPr lvl="1"/>
            <a:r>
              <a:rPr lang="en-US" dirty="0"/>
              <a:t>T</a:t>
            </a:r>
            <a:r>
              <a:rPr lang="en-US" dirty="0" smtClean="0"/>
              <a:t>ension-relief, mindfulness</a:t>
            </a:r>
            <a:endParaRPr lang="en-US" dirty="0"/>
          </a:p>
          <a:p>
            <a:pPr lvl="1"/>
            <a:r>
              <a:rPr lang="en-US" dirty="0" smtClean="0"/>
              <a:t>Grief</a:t>
            </a:r>
          </a:p>
          <a:p>
            <a:pPr lvl="1"/>
            <a:r>
              <a:rPr lang="en-US" dirty="0" smtClean="0"/>
              <a:t>Communication </a:t>
            </a:r>
          </a:p>
        </p:txBody>
      </p:sp>
      <p:pic>
        <p:nvPicPr>
          <p:cNvPr id="5" name="Content Placeholder 4"/>
          <p:cNvPicPr>
            <a:picLocks noGrp="1" noChangeAspect="1"/>
          </p:cNvPicPr>
          <p:nvPr>
            <p:ph sz="half" idx="2"/>
          </p:nvPr>
        </p:nvPicPr>
        <p:blipFill>
          <a:blip r:embed="rId3"/>
          <a:srcRect t="21398" b="21398"/>
          <a:stretch>
            <a:fillRect/>
          </a:stretch>
        </p:blipFill>
        <p:spPr>
          <a:xfrm>
            <a:off x="7034784" y="1803400"/>
            <a:ext cx="4876800" cy="4663440"/>
          </a:xfrm>
        </p:spPr>
      </p:pic>
    </p:spTree>
    <p:extLst>
      <p:ext uri="{BB962C8B-B14F-4D97-AF65-F5344CB8AC3E}">
        <p14:creationId xmlns:p14="http://schemas.microsoft.com/office/powerpoint/2010/main" val="352402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Non-Western Approach: </a:t>
            </a:r>
            <a:br>
              <a:rPr lang="en-US" dirty="0" smtClean="0"/>
            </a:br>
            <a:r>
              <a:rPr lang="en-US" dirty="0" smtClean="0"/>
              <a:t>Relational Cultural Theory (RCT)</a:t>
            </a:r>
            <a:endParaRPr lang="en-US" dirty="0"/>
          </a:p>
        </p:txBody>
      </p:sp>
      <p:sp>
        <p:nvSpPr>
          <p:cNvPr id="3" name="Content Placeholder 2"/>
          <p:cNvSpPr>
            <a:spLocks noGrp="1"/>
          </p:cNvSpPr>
          <p:nvPr>
            <p:ph idx="1"/>
          </p:nvPr>
        </p:nvSpPr>
        <p:spPr/>
        <p:txBody>
          <a:bodyPr/>
          <a:lstStyle/>
          <a:p>
            <a:r>
              <a:rPr lang="en-US" dirty="0" smtClean="0"/>
              <a:t>“</a:t>
            </a:r>
            <a:r>
              <a:rPr lang="en-US" dirty="0"/>
              <a:t>P</a:t>
            </a:r>
            <a:r>
              <a:rPr lang="en-US" dirty="0" smtClean="0"/>
              <a:t>eople </a:t>
            </a:r>
            <a:r>
              <a:rPr lang="en-US" dirty="0"/>
              <a:t>experience suffering in </a:t>
            </a:r>
            <a:r>
              <a:rPr lang="en-US" dirty="0" smtClean="0"/>
              <a:t>isolation. </a:t>
            </a:r>
            <a:r>
              <a:rPr lang="en-US" dirty="0"/>
              <a:t>A</a:t>
            </a:r>
            <a:r>
              <a:rPr lang="en-US" dirty="0" smtClean="0"/>
              <a:t>uthentic</a:t>
            </a:r>
            <a:r>
              <a:rPr lang="en-US" dirty="0"/>
              <a:t>, growth-fostering, mutual relationships are the catalysts for </a:t>
            </a:r>
            <a:r>
              <a:rPr lang="en-US" dirty="0" smtClean="0"/>
              <a:t>healing”</a:t>
            </a:r>
          </a:p>
          <a:p>
            <a:r>
              <a:rPr lang="en-US" dirty="0" smtClean="0"/>
              <a:t>SI comes from feeling isolated, and fosters isolation</a:t>
            </a:r>
          </a:p>
          <a:p>
            <a:r>
              <a:rPr lang="en-US" dirty="0" smtClean="0"/>
              <a:t>A multicultural lens</a:t>
            </a:r>
          </a:p>
          <a:p>
            <a:pPr lvl="1"/>
            <a:r>
              <a:rPr lang="en-US" dirty="0" smtClean="0"/>
              <a:t>LGBTQ folks are more likely to feel isolated, and more likely to self-</a:t>
            </a:r>
            <a:r>
              <a:rPr lang="en-US" dirty="0" smtClean="0"/>
              <a:t>injure </a:t>
            </a:r>
            <a:endParaRPr lang="en-US" dirty="0" smtClean="0"/>
          </a:p>
          <a:p>
            <a:pPr marL="402336" lvl="1" indent="0" algn="r">
              <a:buNone/>
            </a:pPr>
            <a:r>
              <a:rPr lang="en-US" sz="1800" dirty="0" err="1" smtClean="0"/>
              <a:t>Trepal</a:t>
            </a:r>
            <a:r>
              <a:rPr lang="en-US" sz="1800" dirty="0" smtClean="0"/>
              <a:t>, 2010</a:t>
            </a:r>
          </a:p>
          <a:p>
            <a:endParaRPr lang="en-US" dirty="0"/>
          </a:p>
          <a:p>
            <a:endParaRPr lang="en-US" dirty="0"/>
          </a:p>
        </p:txBody>
      </p:sp>
    </p:spTree>
    <p:extLst>
      <p:ext uri="{BB962C8B-B14F-4D97-AF65-F5344CB8AC3E}">
        <p14:creationId xmlns:p14="http://schemas.microsoft.com/office/powerpoint/2010/main" val="13255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RCT in a group setting</a:t>
            </a:r>
            <a:endParaRPr lang="en-US" dirty="0"/>
          </a:p>
        </p:txBody>
      </p:sp>
      <p:sp>
        <p:nvSpPr>
          <p:cNvPr id="3" name="Content Placeholder 2"/>
          <p:cNvSpPr>
            <a:spLocks noGrp="1"/>
          </p:cNvSpPr>
          <p:nvPr>
            <p:ph idx="1"/>
          </p:nvPr>
        </p:nvSpPr>
        <p:spPr/>
        <p:txBody>
          <a:bodyPr>
            <a:normAutofit/>
          </a:bodyPr>
          <a:lstStyle/>
          <a:p>
            <a:r>
              <a:rPr lang="en-US" dirty="0" smtClean="0"/>
              <a:t>Develop a therapeutic relationship with students</a:t>
            </a:r>
          </a:p>
          <a:p>
            <a:r>
              <a:rPr lang="en-US" dirty="0" smtClean="0"/>
              <a:t>Help student foster self-empathy</a:t>
            </a:r>
          </a:p>
          <a:p>
            <a:pPr lvl="1"/>
            <a:r>
              <a:rPr lang="en-US" dirty="0" smtClean="0"/>
              <a:t>Empathy for own experience without criticism or blame</a:t>
            </a:r>
          </a:p>
          <a:p>
            <a:r>
              <a:rPr lang="en-US" dirty="0" smtClean="0"/>
              <a:t>Explore reasons why people have to “cope”</a:t>
            </a:r>
          </a:p>
          <a:p>
            <a:r>
              <a:rPr lang="en-US" dirty="0" smtClean="0"/>
              <a:t>Different types of coping strategies</a:t>
            </a:r>
          </a:p>
          <a:p>
            <a:pPr lvl="1"/>
            <a:r>
              <a:rPr lang="en-US" dirty="0" smtClean="0"/>
              <a:t>Encourage relational strategies</a:t>
            </a:r>
          </a:p>
          <a:p>
            <a:pPr lvl="1"/>
            <a:r>
              <a:rPr lang="en-US" dirty="0" smtClean="0"/>
              <a:t>Encourage communication</a:t>
            </a:r>
          </a:p>
          <a:p>
            <a:pPr lvl="1"/>
            <a:r>
              <a:rPr lang="en-US" dirty="0" smtClean="0"/>
              <a:t>Discourage isolation</a:t>
            </a:r>
          </a:p>
        </p:txBody>
      </p:sp>
    </p:spTree>
    <p:extLst>
      <p:ext uri="{BB962C8B-B14F-4D97-AF65-F5344CB8AC3E}">
        <p14:creationId xmlns:p14="http://schemas.microsoft.com/office/powerpoint/2010/main" val="102430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t="-1013" b="-1968"/>
          <a:stretch/>
        </p:blipFill>
        <p:spPr>
          <a:xfrm>
            <a:off x="1650999" y="0"/>
            <a:ext cx="6833693" cy="6858000"/>
          </a:xfrm>
        </p:spPr>
      </p:pic>
      <p:sp>
        <p:nvSpPr>
          <p:cNvPr id="9" name="TextBox 8"/>
          <p:cNvSpPr txBox="1"/>
          <p:nvPr/>
        </p:nvSpPr>
        <p:spPr>
          <a:xfrm>
            <a:off x="8536839" y="0"/>
            <a:ext cx="3655161" cy="3539430"/>
          </a:xfrm>
          <a:prstGeom prst="rect">
            <a:avLst/>
          </a:prstGeom>
          <a:noFill/>
        </p:spPr>
        <p:txBody>
          <a:bodyPr wrap="square" rtlCol="0">
            <a:spAutoFit/>
          </a:bodyPr>
          <a:lstStyle/>
          <a:p>
            <a:r>
              <a:rPr lang="en-US" sz="3200" b="1" u="sng" dirty="0" smtClean="0"/>
              <a:t>Stages of Change</a:t>
            </a:r>
          </a:p>
          <a:p>
            <a:endParaRPr lang="en-US" sz="3200" b="1" dirty="0"/>
          </a:p>
          <a:p>
            <a:r>
              <a:rPr lang="en-US" sz="3200" b="1" dirty="0" smtClean="0"/>
              <a:t>When would RCT not be effective?</a:t>
            </a:r>
          </a:p>
          <a:p>
            <a:endParaRPr lang="en-US" sz="3200" b="1" dirty="0"/>
          </a:p>
          <a:p>
            <a:r>
              <a:rPr lang="en-US" sz="3200" b="1" dirty="0" smtClean="0"/>
              <a:t>When would it be most effective?</a:t>
            </a:r>
            <a:endParaRPr lang="en-US" sz="3200" b="1" dirty="0"/>
          </a:p>
        </p:txBody>
      </p:sp>
    </p:spTree>
    <p:extLst>
      <p:ext uri="{BB962C8B-B14F-4D97-AF65-F5344CB8AC3E}">
        <p14:creationId xmlns:p14="http://schemas.microsoft.com/office/powerpoint/2010/main" val="21910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754" y="518058"/>
            <a:ext cx="4981634" cy="4282977"/>
          </a:xfrm>
        </p:spPr>
        <p:txBody>
          <a:bodyPr>
            <a:normAutofit/>
          </a:bodyPr>
          <a:lstStyle/>
          <a:p>
            <a:r>
              <a:rPr lang="en-US" dirty="0" smtClean="0"/>
              <a:t>The Role of the School Counselor: </a:t>
            </a:r>
            <a:br>
              <a:rPr lang="en-US" dirty="0" smtClean="0"/>
            </a:br>
            <a:r>
              <a:rPr lang="en-US" dirty="0"/>
              <a:t/>
            </a:r>
            <a:br>
              <a:rPr lang="en-US" dirty="0"/>
            </a:br>
            <a:r>
              <a:rPr lang="en-US" u="sng" dirty="0" smtClean="0"/>
              <a:t>Preparing</a:t>
            </a:r>
            <a:r>
              <a:rPr lang="en-US" dirty="0" smtClean="0"/>
              <a:t> for and </a:t>
            </a:r>
            <a:r>
              <a:rPr lang="en-US" u="sng" dirty="0"/>
              <a:t>P</a:t>
            </a:r>
            <a:r>
              <a:rPr lang="en-US" u="sng" dirty="0" smtClean="0"/>
              <a:t>reventing</a:t>
            </a:r>
            <a:r>
              <a:rPr lang="en-US" dirty="0" smtClean="0"/>
              <a:t> Self-Injury</a:t>
            </a:r>
            <a:endParaRPr lang="en-US" dirty="0"/>
          </a:p>
        </p:txBody>
      </p:sp>
      <p:pic>
        <p:nvPicPr>
          <p:cNvPr id="5" name="Picture 4"/>
          <p:cNvPicPr>
            <a:picLocks noChangeAspect="1"/>
          </p:cNvPicPr>
          <p:nvPr/>
        </p:nvPicPr>
        <p:blipFill>
          <a:blip r:embed="rId2"/>
          <a:stretch>
            <a:fillRect/>
          </a:stretch>
        </p:blipFill>
        <p:spPr>
          <a:xfrm>
            <a:off x="6817942" y="518058"/>
            <a:ext cx="3918103" cy="6166560"/>
          </a:xfrm>
          <a:prstGeom prst="rect">
            <a:avLst/>
          </a:prstGeom>
        </p:spPr>
      </p:pic>
    </p:spTree>
    <p:extLst>
      <p:ext uri="{BB962C8B-B14F-4D97-AF65-F5344CB8AC3E}">
        <p14:creationId xmlns:p14="http://schemas.microsoft.com/office/powerpoint/2010/main" val="368180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Wide Preparedness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Create a school wide protocol. </a:t>
            </a:r>
          </a:p>
          <a:p>
            <a:r>
              <a:rPr lang="en-US" dirty="0" smtClean="0"/>
              <a:t>Create </a:t>
            </a:r>
            <a:r>
              <a:rPr lang="en-US" dirty="0" smtClean="0"/>
              <a:t>a list of community MHC </a:t>
            </a:r>
            <a:r>
              <a:rPr lang="en-US" dirty="0" smtClean="0"/>
              <a:t>resources</a:t>
            </a:r>
          </a:p>
          <a:p>
            <a:r>
              <a:rPr lang="en-US" dirty="0"/>
              <a:t>Self-injury should not be glamorized</a:t>
            </a:r>
          </a:p>
          <a:p>
            <a:pPr lvl="1"/>
            <a:r>
              <a:rPr lang="en-US" dirty="0"/>
              <a:t>Movies shown in school</a:t>
            </a:r>
          </a:p>
          <a:p>
            <a:pPr lvl="1"/>
            <a:r>
              <a:rPr lang="en-US" dirty="0"/>
              <a:t>School newspaper articles</a:t>
            </a:r>
          </a:p>
          <a:p>
            <a:pPr lvl="1"/>
            <a:r>
              <a:rPr lang="en-US" dirty="0"/>
              <a:t>Assemblies </a:t>
            </a:r>
          </a:p>
          <a:p>
            <a:endParaRPr lang="en-US" dirty="0"/>
          </a:p>
          <a:p>
            <a:pPr marL="82296" indent="0" algn="r">
              <a:buNone/>
            </a:pPr>
            <a:r>
              <a:rPr lang="en-US" sz="2100" dirty="0" smtClean="0">
                <a:hlinkClick r:id="rId3"/>
              </a:rPr>
              <a:t>SiOS</a:t>
            </a:r>
            <a:endParaRPr lang="en-US" sz="2100" dirty="0"/>
          </a:p>
        </p:txBody>
      </p:sp>
      <p:pic>
        <p:nvPicPr>
          <p:cNvPr id="5" name="Content Placeholder 4"/>
          <p:cNvPicPr>
            <a:picLocks noGrp="1" noChangeAspect="1"/>
          </p:cNvPicPr>
          <p:nvPr>
            <p:ph sz="half" idx="2"/>
          </p:nvPr>
        </p:nvPicPr>
        <p:blipFill rotWithShape="1">
          <a:blip r:embed="rId4"/>
          <a:srcRect t="805" b="186"/>
          <a:stretch/>
        </p:blipFill>
        <p:spPr>
          <a:xfrm>
            <a:off x="7034784" y="1270190"/>
            <a:ext cx="4876800" cy="5203680"/>
          </a:xfrm>
          <a:prstGeom prst="rect">
            <a:avLst/>
          </a:prstGeom>
        </p:spPr>
      </p:pic>
    </p:spTree>
    <p:extLst>
      <p:ext uri="{BB962C8B-B14F-4D97-AF65-F5344CB8AC3E}">
        <p14:creationId xmlns:p14="http://schemas.microsoft.com/office/powerpoint/2010/main" val="141214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t>Preparing Staff</a:t>
            </a:r>
            <a:endParaRPr lang="en-US" sz="1400" dirty="0"/>
          </a:p>
        </p:txBody>
      </p:sp>
      <p:sp>
        <p:nvSpPr>
          <p:cNvPr id="4" name="Text Placeholder 3"/>
          <p:cNvSpPr>
            <a:spLocks noGrp="1"/>
          </p:cNvSpPr>
          <p:nvPr>
            <p:ph type="body" idx="1"/>
          </p:nvPr>
        </p:nvSpPr>
        <p:spPr/>
        <p:txBody>
          <a:bodyPr>
            <a:normAutofit/>
          </a:bodyPr>
          <a:lstStyle/>
          <a:p>
            <a:r>
              <a:rPr lang="en-US" sz="2400" dirty="0" smtClean="0"/>
              <a:t>What can teachers do?</a:t>
            </a:r>
            <a:endParaRPr lang="en-US" sz="2400" dirty="0"/>
          </a:p>
        </p:txBody>
      </p:sp>
      <p:sp>
        <p:nvSpPr>
          <p:cNvPr id="5" name="Text Placeholder 4"/>
          <p:cNvSpPr>
            <a:spLocks noGrp="1"/>
          </p:cNvSpPr>
          <p:nvPr>
            <p:ph type="body" sz="half" idx="3"/>
          </p:nvPr>
        </p:nvSpPr>
        <p:spPr/>
        <p:txBody>
          <a:bodyPr>
            <a:normAutofit/>
          </a:bodyPr>
          <a:lstStyle/>
          <a:p>
            <a:r>
              <a:rPr lang="en-US" sz="2400" dirty="0" smtClean="0"/>
              <a:t>What can the school nurse do?</a:t>
            </a:r>
            <a:endParaRPr lang="en-US" sz="2400" dirty="0"/>
          </a:p>
        </p:txBody>
      </p:sp>
      <p:sp>
        <p:nvSpPr>
          <p:cNvPr id="3" name="Content Placeholder 2"/>
          <p:cNvSpPr>
            <a:spLocks noGrp="1"/>
          </p:cNvSpPr>
          <p:nvPr>
            <p:ph sz="quarter" idx="2"/>
          </p:nvPr>
        </p:nvSpPr>
        <p:spPr>
          <a:xfrm>
            <a:off x="609600" y="969335"/>
            <a:ext cx="5364480" cy="5673741"/>
          </a:xfrm>
        </p:spPr>
        <p:txBody>
          <a:bodyPr/>
          <a:lstStyle/>
          <a:p>
            <a:r>
              <a:rPr lang="en-US" dirty="0" smtClean="0"/>
              <a:t>Care and show empathy</a:t>
            </a:r>
          </a:p>
          <a:p>
            <a:r>
              <a:rPr lang="en-US" dirty="0" smtClean="0"/>
              <a:t>Ask simple questions</a:t>
            </a:r>
          </a:p>
          <a:p>
            <a:pPr lvl="1"/>
            <a:r>
              <a:rPr lang="en-US" dirty="0" smtClean="0"/>
              <a:t>Self injury? Suicide attempt? Harm by another?</a:t>
            </a:r>
          </a:p>
          <a:p>
            <a:r>
              <a:rPr lang="en-US" dirty="0" smtClean="0"/>
              <a:t>Refer to the school nurse, if wounds are in need of care</a:t>
            </a:r>
          </a:p>
          <a:p>
            <a:r>
              <a:rPr lang="en-US" dirty="0"/>
              <a:t>Ensure that the SC follows-up</a:t>
            </a:r>
          </a:p>
          <a:p>
            <a:pPr marL="118872" indent="0">
              <a:buNone/>
            </a:pPr>
            <a:endParaRPr lang="en-US" dirty="0" smtClean="0"/>
          </a:p>
        </p:txBody>
      </p:sp>
      <p:sp>
        <p:nvSpPr>
          <p:cNvPr id="6" name="Content Placeholder 5"/>
          <p:cNvSpPr>
            <a:spLocks noGrp="1"/>
          </p:cNvSpPr>
          <p:nvPr>
            <p:ph sz="quarter" idx="4"/>
          </p:nvPr>
        </p:nvSpPr>
        <p:spPr/>
        <p:txBody>
          <a:bodyPr/>
          <a:lstStyle/>
          <a:p>
            <a:r>
              <a:rPr lang="en-US" dirty="0" smtClean="0"/>
              <a:t>Give direct care to wounds</a:t>
            </a:r>
          </a:p>
          <a:p>
            <a:r>
              <a:rPr lang="en-US" dirty="0" smtClean="0"/>
              <a:t>Ensure that the SC follows-up with student</a:t>
            </a:r>
            <a:endParaRPr lang="en-US" dirty="0"/>
          </a:p>
        </p:txBody>
      </p:sp>
      <p:pic>
        <p:nvPicPr>
          <p:cNvPr id="8" name="Picture 7"/>
          <p:cNvPicPr>
            <a:picLocks noChangeAspect="1"/>
          </p:cNvPicPr>
          <p:nvPr/>
        </p:nvPicPr>
        <p:blipFill>
          <a:blip r:embed="rId3"/>
          <a:stretch>
            <a:fillRect/>
          </a:stretch>
        </p:blipFill>
        <p:spPr>
          <a:xfrm>
            <a:off x="8306401" y="2140438"/>
            <a:ext cx="2438775" cy="2900485"/>
          </a:xfrm>
          <a:prstGeom prst="rect">
            <a:avLst/>
          </a:prstGeom>
        </p:spPr>
      </p:pic>
      <p:pic>
        <p:nvPicPr>
          <p:cNvPr id="9" name="Picture 8"/>
          <p:cNvPicPr>
            <a:picLocks noChangeAspect="1"/>
          </p:cNvPicPr>
          <p:nvPr/>
        </p:nvPicPr>
        <p:blipFill>
          <a:blip r:embed="rId4"/>
          <a:stretch>
            <a:fillRect/>
          </a:stretch>
        </p:blipFill>
        <p:spPr>
          <a:xfrm>
            <a:off x="1807306" y="3985846"/>
            <a:ext cx="2637692" cy="2637692"/>
          </a:xfrm>
          <a:prstGeom prst="rect">
            <a:avLst/>
          </a:prstGeom>
        </p:spPr>
      </p:pic>
    </p:spTree>
    <p:extLst>
      <p:ext uri="{BB962C8B-B14F-4D97-AF65-F5344CB8AC3E}">
        <p14:creationId xmlns:p14="http://schemas.microsoft.com/office/powerpoint/2010/main" val="21619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 to Self-Injury</a:t>
            </a:r>
          </a:p>
          <a:p>
            <a:r>
              <a:rPr lang="en-US" dirty="0" smtClean="0"/>
              <a:t>The Role of the School Counselor</a:t>
            </a:r>
          </a:p>
          <a:p>
            <a:pPr lvl="1"/>
            <a:r>
              <a:rPr lang="en-US" dirty="0" smtClean="0"/>
              <a:t>Response to SI</a:t>
            </a:r>
          </a:p>
          <a:p>
            <a:pPr lvl="2"/>
            <a:r>
              <a:rPr lang="en-US" dirty="0" smtClean="0"/>
              <a:t>Individual</a:t>
            </a:r>
          </a:p>
          <a:p>
            <a:pPr lvl="2"/>
            <a:r>
              <a:rPr lang="en-US" dirty="0" smtClean="0"/>
              <a:t>Ethical/Legal Considerations</a:t>
            </a:r>
          </a:p>
          <a:p>
            <a:pPr lvl="2"/>
            <a:r>
              <a:rPr lang="en-US" dirty="0" smtClean="0"/>
              <a:t>Parents</a:t>
            </a:r>
          </a:p>
          <a:p>
            <a:pPr lvl="2"/>
            <a:r>
              <a:rPr lang="en-US" dirty="0" smtClean="0"/>
              <a:t>Groups</a:t>
            </a:r>
          </a:p>
          <a:p>
            <a:pPr lvl="1"/>
            <a:r>
              <a:rPr lang="en-US" dirty="0"/>
              <a:t>Preparedness and </a:t>
            </a:r>
            <a:r>
              <a:rPr lang="en-US" dirty="0" smtClean="0"/>
              <a:t>Prevention</a:t>
            </a:r>
          </a:p>
          <a:p>
            <a:pPr lvl="2"/>
            <a:r>
              <a:rPr lang="en-US" dirty="0" smtClean="0"/>
              <a:t>School wide</a:t>
            </a:r>
          </a:p>
          <a:p>
            <a:pPr lvl="2"/>
            <a:r>
              <a:rPr lang="en-US" dirty="0" smtClean="0"/>
              <a:t>Classroom</a:t>
            </a:r>
          </a:p>
          <a:p>
            <a:r>
              <a:rPr lang="en-US" dirty="0" smtClean="0"/>
              <a:t>Case Study</a:t>
            </a:r>
          </a:p>
          <a:p>
            <a:endParaRPr lang="en-US" dirty="0" smtClean="0"/>
          </a:p>
        </p:txBody>
      </p:sp>
      <p:pic>
        <p:nvPicPr>
          <p:cNvPr id="4" name="Picture 3"/>
          <p:cNvPicPr>
            <a:picLocks noChangeAspect="1"/>
          </p:cNvPicPr>
          <p:nvPr/>
        </p:nvPicPr>
        <p:blipFill>
          <a:blip r:embed="rId2"/>
          <a:stretch>
            <a:fillRect/>
          </a:stretch>
        </p:blipFill>
        <p:spPr>
          <a:xfrm>
            <a:off x="7481723" y="3119805"/>
            <a:ext cx="4275437" cy="3190134"/>
          </a:xfrm>
          <a:prstGeom prst="rect">
            <a:avLst/>
          </a:prstGeom>
        </p:spPr>
      </p:pic>
    </p:spTree>
    <p:extLst>
      <p:ext uri="{BB962C8B-B14F-4D97-AF65-F5344CB8AC3E}">
        <p14:creationId xmlns:p14="http://schemas.microsoft.com/office/powerpoint/2010/main" val="78160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296" y="257243"/>
            <a:ext cx="10519704" cy="1143000"/>
          </a:xfrm>
        </p:spPr>
        <p:txBody>
          <a:bodyPr>
            <a:normAutofit/>
          </a:bodyPr>
          <a:lstStyle/>
          <a:p>
            <a:r>
              <a:rPr lang="en-US" dirty="0" smtClean="0"/>
              <a:t>Self-Injury and Social Contagion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What is it?</a:t>
            </a:r>
          </a:p>
          <a:p>
            <a:pPr lvl="1"/>
            <a:r>
              <a:rPr lang="en-US" dirty="0" smtClean="0"/>
              <a:t>Self-Injury spreading among students in a group</a:t>
            </a:r>
          </a:p>
          <a:p>
            <a:r>
              <a:rPr lang="en-US" dirty="0" smtClean="0"/>
              <a:t>Causes?</a:t>
            </a:r>
          </a:p>
          <a:p>
            <a:pPr lvl="1"/>
            <a:r>
              <a:rPr lang="en-US" dirty="0" smtClean="0"/>
              <a:t>School community reinforcing behavior</a:t>
            </a:r>
          </a:p>
          <a:p>
            <a:pPr lvl="1"/>
            <a:r>
              <a:rPr lang="en-US" dirty="0" smtClean="0"/>
              <a:t>Provocative stigma</a:t>
            </a:r>
          </a:p>
          <a:p>
            <a:r>
              <a:rPr lang="en-US" dirty="0" smtClean="0"/>
              <a:t>What can be done?</a:t>
            </a:r>
          </a:p>
          <a:p>
            <a:pPr lvl="1"/>
            <a:r>
              <a:rPr lang="en-US" dirty="0" smtClean="0"/>
              <a:t>Identify students who might be engaging in SI</a:t>
            </a:r>
          </a:p>
          <a:p>
            <a:pPr lvl="1"/>
            <a:r>
              <a:rPr lang="en-US" dirty="0" smtClean="0"/>
              <a:t>Each student should be interviewed separately</a:t>
            </a:r>
          </a:p>
          <a:p>
            <a:pPr lvl="1"/>
            <a:r>
              <a:rPr lang="en-US" dirty="0" smtClean="0"/>
              <a:t>Is there an “alpha student”? (may need stronger intervention)</a:t>
            </a:r>
          </a:p>
          <a:p>
            <a:pPr lvl="1"/>
            <a:r>
              <a:rPr lang="en-US" dirty="0" smtClean="0"/>
              <a:t>Identify moderate- and high-risk students</a:t>
            </a:r>
          </a:p>
          <a:p>
            <a:pPr lvl="1"/>
            <a:r>
              <a:rPr lang="en-US" dirty="0" smtClean="0"/>
              <a:t>Encourage students not to show their wounds</a:t>
            </a:r>
          </a:p>
          <a:p>
            <a:pPr marL="402336" lvl="1" indent="0" algn="r">
              <a:buNone/>
            </a:pPr>
            <a:r>
              <a:rPr lang="en-US" dirty="0" smtClean="0">
                <a:hlinkClick r:id="rId3"/>
              </a:rPr>
              <a:t>Source: Cornell Research Program</a:t>
            </a:r>
            <a:endParaRPr lang="en-US" dirty="0" smtClean="0"/>
          </a:p>
          <a:p>
            <a:pPr lvl="2"/>
            <a:endParaRPr lang="en-US" dirty="0"/>
          </a:p>
          <a:p>
            <a:pPr lvl="2"/>
            <a:endParaRPr lang="en-US" dirty="0" smtClean="0"/>
          </a:p>
          <a:p>
            <a:endParaRPr lang="en-US" dirty="0" smtClean="0"/>
          </a:p>
        </p:txBody>
      </p:sp>
    </p:spTree>
    <p:extLst>
      <p:ext uri="{BB962C8B-B14F-4D97-AF65-F5344CB8AC3E}">
        <p14:creationId xmlns:p14="http://schemas.microsoft.com/office/powerpoint/2010/main" val="34255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Guidance – Self-Injury</a:t>
            </a:r>
            <a:endParaRPr lang="en-US" dirty="0"/>
          </a:p>
        </p:txBody>
      </p:sp>
      <p:sp>
        <p:nvSpPr>
          <p:cNvPr id="3" name="Content Placeholder 2"/>
          <p:cNvSpPr>
            <a:spLocks noGrp="1"/>
          </p:cNvSpPr>
          <p:nvPr>
            <p:ph idx="1"/>
          </p:nvPr>
        </p:nvSpPr>
        <p:spPr/>
        <p:txBody>
          <a:bodyPr>
            <a:normAutofit/>
          </a:bodyPr>
          <a:lstStyle/>
          <a:p>
            <a:r>
              <a:rPr lang="en-US" dirty="0" smtClean="0"/>
              <a:t>Avoid</a:t>
            </a:r>
          </a:p>
          <a:p>
            <a:pPr lvl="1"/>
            <a:r>
              <a:rPr lang="en-US" dirty="0"/>
              <a:t>Detailed descriptions of self-injury</a:t>
            </a:r>
          </a:p>
          <a:p>
            <a:pPr lvl="1"/>
            <a:r>
              <a:rPr lang="en-US" dirty="0"/>
              <a:t>Take care not to glamorize </a:t>
            </a:r>
            <a:r>
              <a:rPr lang="en-US" dirty="0" smtClean="0"/>
              <a:t>SI</a:t>
            </a:r>
          </a:p>
          <a:p>
            <a:r>
              <a:rPr lang="en-US" dirty="0" smtClean="0"/>
              <a:t>Focus #1 </a:t>
            </a:r>
          </a:p>
          <a:p>
            <a:pPr lvl="1"/>
            <a:r>
              <a:rPr lang="en-US" dirty="0" smtClean="0"/>
              <a:t>Identify signs of emotional stress in self/others</a:t>
            </a:r>
          </a:p>
          <a:p>
            <a:pPr lvl="1"/>
            <a:r>
              <a:rPr lang="en-US" dirty="0" smtClean="0"/>
              <a:t>Identify risk factors for SI in self/others</a:t>
            </a:r>
          </a:p>
        </p:txBody>
      </p:sp>
    </p:spTree>
    <p:extLst>
      <p:ext uri="{BB962C8B-B14F-4D97-AF65-F5344CB8AC3E}">
        <p14:creationId xmlns:p14="http://schemas.microsoft.com/office/powerpoint/2010/main" val="384559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Guidance – Self-Injury</a:t>
            </a:r>
            <a:endParaRPr lang="en-US" dirty="0"/>
          </a:p>
        </p:txBody>
      </p:sp>
      <p:sp>
        <p:nvSpPr>
          <p:cNvPr id="3" name="Content Placeholder 2"/>
          <p:cNvSpPr>
            <a:spLocks noGrp="1"/>
          </p:cNvSpPr>
          <p:nvPr>
            <p:ph idx="1"/>
          </p:nvPr>
        </p:nvSpPr>
        <p:spPr/>
        <p:txBody>
          <a:bodyPr>
            <a:normAutofit/>
          </a:bodyPr>
          <a:lstStyle/>
          <a:p>
            <a:r>
              <a:rPr lang="en-US" dirty="0"/>
              <a:t>Focus </a:t>
            </a:r>
            <a:r>
              <a:rPr lang="en-US" dirty="0" smtClean="0"/>
              <a:t>#2 – Peer Intervention Training</a:t>
            </a:r>
            <a:endParaRPr lang="en-US" dirty="0"/>
          </a:p>
          <a:p>
            <a:pPr lvl="1"/>
            <a:r>
              <a:rPr lang="en-US" dirty="0" smtClean="0"/>
              <a:t>Students learn the importance of their role as referral agents</a:t>
            </a:r>
          </a:p>
          <a:p>
            <a:r>
              <a:rPr lang="en-US" dirty="0" smtClean="0"/>
              <a:t>Peers are the gatekeepers</a:t>
            </a:r>
          </a:p>
          <a:p>
            <a:pPr lvl="1"/>
            <a:r>
              <a:rPr lang="en-US" dirty="0" smtClean="0"/>
              <a:t>67% of school counselors find out about a student’s SI through peer-report</a:t>
            </a:r>
          </a:p>
          <a:p>
            <a:pPr lvl="1"/>
            <a:r>
              <a:rPr lang="en-US" dirty="0" smtClean="0"/>
              <a:t>Only 50% of students feel comfortable talking to school staff about a personal problem</a:t>
            </a:r>
          </a:p>
          <a:p>
            <a:pPr marL="402336" lvl="1" indent="0" algn="r">
              <a:buNone/>
            </a:pPr>
            <a:r>
              <a:rPr lang="en-US" sz="1800" b="1" dirty="0" smtClean="0"/>
              <a:t>Roberts-Dobie &amp; </a:t>
            </a:r>
            <a:r>
              <a:rPr lang="en-US" sz="1800" b="1" dirty="0" err="1" smtClean="0"/>
              <a:t>Donatelle</a:t>
            </a:r>
            <a:r>
              <a:rPr lang="en-US" sz="1800" b="1" dirty="0" smtClean="0"/>
              <a:t>, 2007</a:t>
            </a:r>
            <a:endParaRPr lang="en-US" sz="1800" b="1" dirty="0"/>
          </a:p>
          <a:p>
            <a:pPr marL="402336" lvl="1" indent="0">
              <a:buNone/>
            </a:pPr>
            <a:endParaRPr lang="en-US" dirty="0"/>
          </a:p>
          <a:p>
            <a:endParaRPr lang="en-US" dirty="0"/>
          </a:p>
        </p:txBody>
      </p:sp>
    </p:spTree>
    <p:extLst>
      <p:ext uri="{BB962C8B-B14F-4D97-AF65-F5344CB8AC3E}">
        <p14:creationId xmlns:p14="http://schemas.microsoft.com/office/powerpoint/2010/main" val="5505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Guidance - Self</a:t>
            </a:r>
            <a:r>
              <a:rPr lang="en-US" dirty="0"/>
              <a:t>-Injury</a:t>
            </a:r>
          </a:p>
        </p:txBody>
      </p:sp>
      <p:sp>
        <p:nvSpPr>
          <p:cNvPr id="3" name="Content Placeholder 2"/>
          <p:cNvSpPr>
            <a:spLocks noGrp="1"/>
          </p:cNvSpPr>
          <p:nvPr>
            <p:ph idx="1"/>
          </p:nvPr>
        </p:nvSpPr>
        <p:spPr>
          <a:xfrm>
            <a:off x="1914144" y="1447800"/>
            <a:ext cx="9997440" cy="5410200"/>
          </a:xfrm>
        </p:spPr>
        <p:txBody>
          <a:bodyPr>
            <a:normAutofit/>
          </a:bodyPr>
          <a:lstStyle/>
          <a:p>
            <a:r>
              <a:rPr lang="en-US" dirty="0" smtClean="0"/>
              <a:t>Focus #3 - Prevention</a:t>
            </a:r>
          </a:p>
          <a:p>
            <a:r>
              <a:rPr lang="en-US" dirty="0" smtClean="0"/>
              <a:t>How can we enhance emotion regulation skills?</a:t>
            </a:r>
          </a:p>
          <a:p>
            <a:pPr lvl="1"/>
            <a:r>
              <a:rPr lang="en-US" dirty="0" smtClean="0"/>
              <a:t>Social Skills Training – especially conflict resolution</a:t>
            </a:r>
          </a:p>
          <a:p>
            <a:r>
              <a:rPr lang="en-US" dirty="0" smtClean="0"/>
              <a:t>Basic coping skills</a:t>
            </a:r>
          </a:p>
          <a:p>
            <a:pPr lvl="1"/>
            <a:r>
              <a:rPr lang="en-US" dirty="0" smtClean="0"/>
              <a:t>Stress management techniques</a:t>
            </a:r>
          </a:p>
          <a:p>
            <a:pPr lvl="1"/>
            <a:r>
              <a:rPr lang="en-US" dirty="0" smtClean="0"/>
              <a:t>Mindfulness</a:t>
            </a:r>
          </a:p>
          <a:p>
            <a:pPr lvl="2"/>
            <a:r>
              <a:rPr lang="en-US" dirty="0" smtClean="0"/>
              <a:t>Diaphragmatic breathing exercises</a:t>
            </a:r>
          </a:p>
          <a:p>
            <a:pPr lvl="2"/>
            <a:r>
              <a:rPr lang="en-US" dirty="0"/>
              <a:t>P</a:t>
            </a:r>
            <a:r>
              <a:rPr lang="en-US" dirty="0" smtClean="0"/>
              <a:t>rogressive muscle relaxation</a:t>
            </a:r>
          </a:p>
          <a:p>
            <a:pPr marL="658368" lvl="2" indent="0">
              <a:buNone/>
            </a:pPr>
            <a:endParaRPr lang="en-US" dirty="0"/>
          </a:p>
          <a:p>
            <a:pPr lvl="2"/>
            <a:endParaRPr lang="en-US" dirty="0" smtClean="0"/>
          </a:p>
          <a:p>
            <a:pPr marL="658368" lvl="2" indent="0" algn="r">
              <a:buNone/>
            </a:pPr>
            <a:r>
              <a:rPr lang="en-US" dirty="0" err="1" smtClean="0"/>
              <a:t>Shallcross</a:t>
            </a:r>
            <a:r>
              <a:rPr lang="en-US" dirty="0" smtClean="0"/>
              <a:t>, 2013</a:t>
            </a:r>
          </a:p>
          <a:p>
            <a:pPr lvl="1"/>
            <a:endParaRPr lang="en-US" dirty="0" smtClean="0"/>
          </a:p>
          <a:p>
            <a:pPr lvl="1"/>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7964421" y="3214760"/>
            <a:ext cx="3659925" cy="2982839"/>
          </a:xfrm>
          <a:prstGeom prst="rect">
            <a:avLst/>
          </a:prstGeom>
        </p:spPr>
      </p:pic>
    </p:spTree>
    <p:extLst>
      <p:ext uri="{BB962C8B-B14F-4D97-AF65-F5344CB8AC3E}">
        <p14:creationId xmlns:p14="http://schemas.microsoft.com/office/powerpoint/2010/main" val="74629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478" y="189971"/>
            <a:ext cx="9997440" cy="1143000"/>
          </a:xfrm>
        </p:spPr>
        <p:txBody>
          <a:bodyPr>
            <a:normAutofit/>
          </a:bodyPr>
          <a:lstStyle/>
          <a:p>
            <a:r>
              <a:rPr lang="en-US" sz="2400" dirty="0" smtClean="0"/>
              <a:t>Case Study - Jennifer</a:t>
            </a:r>
            <a:endParaRPr lang="en-US" sz="2400" dirty="0"/>
          </a:p>
        </p:txBody>
      </p:sp>
      <p:sp>
        <p:nvSpPr>
          <p:cNvPr id="3" name="Content Placeholder 2"/>
          <p:cNvSpPr>
            <a:spLocks noGrp="1"/>
          </p:cNvSpPr>
          <p:nvPr>
            <p:ph idx="1"/>
          </p:nvPr>
        </p:nvSpPr>
        <p:spPr>
          <a:xfrm>
            <a:off x="1892977" y="1003300"/>
            <a:ext cx="9997440" cy="4457700"/>
          </a:xfrm>
        </p:spPr>
        <p:txBody>
          <a:bodyPr>
            <a:normAutofit fontScale="77500" lnSpcReduction="20000"/>
          </a:bodyPr>
          <a:lstStyle/>
          <a:p>
            <a:pPr marL="82296" indent="0">
              <a:buNone/>
            </a:pPr>
            <a:r>
              <a:rPr lang="en-US" dirty="0"/>
              <a:t>A teacher noticed that despite the warm weather, Jennifer was wearing long- sleeve shirts and pants. The teacher became concerned, and later overheard Jennifer telling her friends that she wore these clothes so that her parents and teachers would not see the cuts that she made on her arms and legs. The teacher referred Jennifer to the school </a:t>
            </a:r>
            <a:r>
              <a:rPr lang="en-US" dirty="0" smtClean="0"/>
              <a:t>counselor</a:t>
            </a:r>
            <a:r>
              <a:rPr lang="en-US" dirty="0"/>
              <a:t>. The counselor told Jennifer that their conversation would be kept confidential unless she was at risk of harming herself or others. After initial introductions, the </a:t>
            </a:r>
            <a:r>
              <a:rPr lang="en-US" dirty="0" smtClean="0"/>
              <a:t>counselor </a:t>
            </a:r>
            <a:r>
              <a:rPr lang="en-US" dirty="0"/>
              <a:t>stated that she was concerned that Jennifer was engaging in self-injurious </a:t>
            </a:r>
            <a:r>
              <a:rPr lang="en-US" dirty="0" smtClean="0"/>
              <a:t>behavior</a:t>
            </a:r>
            <a:r>
              <a:rPr lang="en-US" dirty="0"/>
              <a:t>. Jennifer quickly replied that she was not suicidal. Jennifer disclosed </a:t>
            </a:r>
            <a:r>
              <a:rPr lang="en-US" b="1" dirty="0"/>
              <a:t>that she has been cutting delicate marks into her arm and legs with a razor blade. Jennifer told the counselor that the self-injury helps her to relieve the </a:t>
            </a:r>
            <a:r>
              <a:rPr lang="en-US" b="1" dirty="0" smtClean="0"/>
              <a:t>tension </a:t>
            </a:r>
            <a:r>
              <a:rPr lang="en-US" b="1" dirty="0"/>
              <a:t>and stress accompanied with her full schedule of Advanced Placement classes. </a:t>
            </a:r>
          </a:p>
          <a:p>
            <a:pPr marL="82296" indent="0">
              <a:buNone/>
            </a:pPr>
            <a:endParaRPr lang="en-US" dirty="0"/>
          </a:p>
        </p:txBody>
      </p:sp>
      <p:sp>
        <p:nvSpPr>
          <p:cNvPr id="4" name="TextBox 3"/>
          <p:cNvSpPr txBox="1"/>
          <p:nvPr/>
        </p:nvSpPr>
        <p:spPr>
          <a:xfrm>
            <a:off x="2243667" y="5609167"/>
            <a:ext cx="5016500" cy="461665"/>
          </a:xfrm>
          <a:prstGeom prst="rect">
            <a:avLst/>
          </a:prstGeom>
          <a:noFill/>
        </p:spPr>
        <p:txBody>
          <a:bodyPr wrap="square" rtlCol="0">
            <a:spAutoFit/>
          </a:bodyPr>
          <a:lstStyle/>
          <a:p>
            <a:r>
              <a:rPr lang="en-US" sz="2400" dirty="0" smtClean="0"/>
              <a:t>What would you do at this point?</a:t>
            </a:r>
            <a:endParaRPr lang="en-US" sz="2400" dirty="0"/>
          </a:p>
        </p:txBody>
      </p:sp>
    </p:spTree>
    <p:extLst>
      <p:ext uri="{BB962C8B-B14F-4D97-AF65-F5344CB8AC3E}">
        <p14:creationId xmlns:p14="http://schemas.microsoft.com/office/powerpoint/2010/main" val="220973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338667"/>
            <a:ext cx="9997440" cy="5909733"/>
          </a:xfrm>
        </p:spPr>
        <p:txBody>
          <a:bodyPr>
            <a:normAutofit/>
          </a:bodyPr>
          <a:lstStyle/>
          <a:p>
            <a:pPr marL="82296" indent="0">
              <a:buNone/>
            </a:pPr>
            <a:r>
              <a:rPr lang="en-US" dirty="0"/>
              <a:t>The counselor, who was unfamiliar with self-injurious behaviors, immediately </a:t>
            </a:r>
            <a:r>
              <a:rPr lang="en-US" dirty="0" smtClean="0"/>
              <a:t>considered </a:t>
            </a:r>
            <a:r>
              <a:rPr lang="en-US" dirty="0"/>
              <a:t>the self-cutting to be a suicidal action. At the end of the counseling appointment, the counselor told Jennifer that she felt she was at risk of seriously harming herself and that she had to report this behavior to her parents. After contacting Jennifer’s parents, the </a:t>
            </a:r>
            <a:r>
              <a:rPr lang="en-US" dirty="0" smtClean="0"/>
              <a:t>counselor </a:t>
            </a:r>
            <a:r>
              <a:rPr lang="en-US" dirty="0"/>
              <a:t>documented the nature of the </a:t>
            </a:r>
            <a:r>
              <a:rPr lang="en-US" dirty="0" smtClean="0"/>
              <a:t>counseling </a:t>
            </a:r>
            <a:r>
              <a:rPr lang="en-US" dirty="0"/>
              <a:t>session and placed the documentation in Jennifer’s student file. </a:t>
            </a:r>
            <a:endParaRPr lang="en-US" dirty="0" smtClean="0"/>
          </a:p>
          <a:p>
            <a:pPr marL="82296" indent="0">
              <a:buNone/>
            </a:pPr>
            <a:endParaRPr lang="en-US" dirty="0"/>
          </a:p>
          <a:p>
            <a:pPr marL="82296" indent="0">
              <a:buNone/>
            </a:pPr>
            <a:r>
              <a:rPr lang="en-US" b="1" dirty="0" smtClean="0"/>
              <a:t>What is concerning about the counselor’s actions?</a:t>
            </a:r>
            <a:endParaRPr lang="en-US" b="1" dirty="0"/>
          </a:p>
          <a:p>
            <a:endParaRPr lang="en-US" dirty="0"/>
          </a:p>
        </p:txBody>
      </p:sp>
    </p:spTree>
    <p:extLst>
      <p:ext uri="{BB962C8B-B14F-4D97-AF65-F5344CB8AC3E}">
        <p14:creationId xmlns:p14="http://schemas.microsoft.com/office/powerpoint/2010/main" val="248737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Case Study</a:t>
            </a:r>
            <a:endParaRPr lang="en-US" dirty="0"/>
          </a:p>
        </p:txBody>
      </p:sp>
      <p:sp>
        <p:nvSpPr>
          <p:cNvPr id="3" name="Content Placeholder 2"/>
          <p:cNvSpPr>
            <a:spLocks noGrp="1"/>
          </p:cNvSpPr>
          <p:nvPr>
            <p:ph idx="1"/>
          </p:nvPr>
        </p:nvSpPr>
        <p:spPr/>
        <p:txBody>
          <a:bodyPr>
            <a:normAutofit fontScale="92500"/>
          </a:bodyPr>
          <a:lstStyle/>
          <a:p>
            <a:r>
              <a:rPr lang="en-US" dirty="0" smtClean="0"/>
              <a:t>Issue #1</a:t>
            </a:r>
          </a:p>
          <a:p>
            <a:pPr lvl="1"/>
            <a:r>
              <a:rPr lang="en-US" dirty="0" smtClean="0"/>
              <a:t>Assuming that Self-Injury = Suicide ideation</a:t>
            </a:r>
          </a:p>
          <a:p>
            <a:pPr lvl="2"/>
            <a:r>
              <a:rPr lang="en-US" dirty="0" smtClean="0"/>
              <a:t>Might still have a duty to warn</a:t>
            </a:r>
          </a:p>
          <a:p>
            <a:pPr lvl="2"/>
            <a:r>
              <a:rPr lang="en-US" dirty="0"/>
              <a:t>N</a:t>
            </a:r>
            <a:r>
              <a:rPr lang="en-US" dirty="0" smtClean="0"/>
              <a:t>eeds to consult with her school policy</a:t>
            </a:r>
          </a:p>
          <a:p>
            <a:pPr lvl="2"/>
            <a:r>
              <a:rPr lang="en-US" dirty="0" smtClean="0"/>
              <a:t>Needs to complete a thorough self-injury assessment</a:t>
            </a:r>
          </a:p>
          <a:p>
            <a:r>
              <a:rPr lang="en-US" dirty="0" smtClean="0"/>
              <a:t>Issue #2</a:t>
            </a:r>
          </a:p>
          <a:p>
            <a:pPr lvl="1"/>
            <a:r>
              <a:rPr lang="en-US" dirty="0" smtClean="0"/>
              <a:t>Placing SI report in Jennifer’s cumulative file – confidentiality!</a:t>
            </a:r>
          </a:p>
          <a:p>
            <a:r>
              <a:rPr lang="en-US" dirty="0" smtClean="0"/>
              <a:t>How might you help Jennifer?</a:t>
            </a:r>
          </a:p>
          <a:p>
            <a:pPr lvl="1"/>
            <a:endParaRPr lang="en-US" dirty="0" smtClean="0"/>
          </a:p>
          <a:p>
            <a:pPr marL="402336" lvl="1" indent="0" algn="r">
              <a:buNone/>
            </a:pPr>
            <a:r>
              <a:rPr lang="en-US" sz="1800" dirty="0" smtClean="0"/>
              <a:t>Kress &amp; </a:t>
            </a:r>
            <a:r>
              <a:rPr lang="en-US" sz="1800" dirty="0" err="1" smtClean="0"/>
              <a:t>Drouhard</a:t>
            </a:r>
            <a:r>
              <a:rPr lang="en-US" sz="1800" dirty="0" smtClean="0"/>
              <a:t>, 2006</a:t>
            </a:r>
            <a:endParaRPr lang="en-US" sz="1800" dirty="0"/>
          </a:p>
        </p:txBody>
      </p:sp>
    </p:spTree>
    <p:extLst>
      <p:ext uri="{BB962C8B-B14F-4D97-AF65-F5344CB8AC3E}">
        <p14:creationId xmlns:p14="http://schemas.microsoft.com/office/powerpoint/2010/main" val="199964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rotWithShape="1">
          <a:blip r:embed="rId3"/>
          <a:srcRect l="-1545" t="11506" r="1479" b="19891"/>
          <a:stretch/>
        </p:blipFill>
        <p:spPr>
          <a:xfrm>
            <a:off x="1760015" y="0"/>
            <a:ext cx="10003121" cy="6858000"/>
          </a:xfrm>
        </p:spPr>
      </p:pic>
    </p:spTree>
    <p:extLst>
      <p:ext uri="{BB962C8B-B14F-4D97-AF65-F5344CB8AC3E}">
        <p14:creationId xmlns:p14="http://schemas.microsoft.com/office/powerpoint/2010/main" val="98094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r>
              <a:rPr lang="en-US" dirty="0" smtClean="0"/>
              <a:t>What does self-injury look like? </a:t>
            </a:r>
            <a:br>
              <a:rPr lang="en-US" dirty="0" smtClean="0"/>
            </a:br>
            <a:r>
              <a:rPr lang="en-US" dirty="0" smtClean="0"/>
              <a:t>A multicultural perspective</a:t>
            </a:r>
            <a:endParaRPr lang="en-US" dirty="0"/>
          </a:p>
        </p:txBody>
      </p:sp>
      <p:sp>
        <p:nvSpPr>
          <p:cNvPr id="3" name="Text Placeholder 2"/>
          <p:cNvSpPr>
            <a:spLocks noGrp="1"/>
          </p:cNvSpPr>
          <p:nvPr>
            <p:ph type="body" idx="1"/>
          </p:nvPr>
        </p:nvSpPr>
        <p:spPr/>
        <p:txBody>
          <a:bodyPr>
            <a:normAutofit/>
          </a:bodyPr>
          <a:lstStyle/>
          <a:p>
            <a:r>
              <a:rPr lang="en-US" sz="2400" dirty="0" smtClean="0"/>
              <a:t>Self-Injury</a:t>
            </a:r>
            <a:endParaRPr lang="en-US" sz="2400" dirty="0"/>
          </a:p>
        </p:txBody>
      </p:sp>
      <p:sp>
        <p:nvSpPr>
          <p:cNvPr id="4" name="Text Placeholder 3"/>
          <p:cNvSpPr>
            <a:spLocks noGrp="1"/>
          </p:cNvSpPr>
          <p:nvPr>
            <p:ph type="body" sz="half" idx="3"/>
          </p:nvPr>
        </p:nvSpPr>
        <p:spPr/>
        <p:txBody>
          <a:bodyPr>
            <a:normAutofit/>
          </a:bodyPr>
          <a:lstStyle/>
          <a:p>
            <a:r>
              <a:rPr lang="en-US" sz="2400" dirty="0" smtClean="0"/>
              <a:t>Body Modification</a:t>
            </a:r>
            <a:endParaRPr lang="en-US" sz="2400" dirty="0"/>
          </a:p>
        </p:txBody>
      </p:sp>
      <p:sp>
        <p:nvSpPr>
          <p:cNvPr id="14" name="Content Placeholder 13"/>
          <p:cNvSpPr>
            <a:spLocks noGrp="1"/>
          </p:cNvSpPr>
          <p:nvPr>
            <p:ph sz="quarter" idx="2"/>
          </p:nvPr>
        </p:nvSpPr>
        <p:spPr/>
        <p:txBody>
          <a:bodyPr>
            <a:normAutofit/>
          </a:bodyPr>
          <a:lstStyle/>
          <a:p>
            <a:pPr marL="82296" indent="0">
              <a:buNone/>
            </a:pPr>
            <a:r>
              <a:rPr lang="en-US" dirty="0" smtClean="0"/>
              <a:t>“The deliberate, self inflicted destruction of body tissue </a:t>
            </a:r>
            <a:r>
              <a:rPr lang="en-US" i="1" dirty="0" smtClean="0"/>
              <a:t>without suicidal intent</a:t>
            </a:r>
            <a:r>
              <a:rPr lang="en-US" dirty="0" smtClean="0"/>
              <a:t> and for purposes </a:t>
            </a:r>
            <a:r>
              <a:rPr lang="en-US" i="1" dirty="0" smtClean="0"/>
              <a:t>not socially sanctioned</a:t>
            </a:r>
            <a:r>
              <a:rPr lang="en-US" dirty="0" smtClean="0"/>
              <a:t>.” </a:t>
            </a:r>
          </a:p>
          <a:p>
            <a:pPr marL="82296" indent="0">
              <a:buNone/>
            </a:pPr>
            <a:endParaRPr lang="en-US" dirty="0">
              <a:hlinkClick r:id="rId3"/>
            </a:endParaRPr>
          </a:p>
          <a:p>
            <a:pPr marL="82296" indent="0">
              <a:buNone/>
            </a:pPr>
            <a:r>
              <a:rPr lang="en-US" dirty="0" smtClean="0">
                <a:hlinkClick r:id="rId3"/>
              </a:rPr>
              <a:t>International Society for the Study of Self-Injury (2007)</a:t>
            </a:r>
            <a:endParaRPr lang="en-US" dirty="0">
              <a:hlinkClick r:id="rId3"/>
            </a:endParaRPr>
          </a:p>
          <a:p>
            <a:pPr marL="82296" indent="0">
              <a:buNone/>
            </a:pPr>
            <a:endParaRPr lang="en-US" dirty="0"/>
          </a:p>
          <a:p>
            <a:pPr marL="402336" lvl="1" indent="0">
              <a:buNone/>
            </a:pPr>
            <a:endParaRPr lang="en-US" dirty="0" smtClean="0"/>
          </a:p>
          <a:p>
            <a:pPr marL="82296" indent="0" algn="r">
              <a:buNone/>
            </a:pPr>
            <a:endParaRPr lang="en-US" sz="1800" dirty="0" smtClean="0">
              <a:hlinkClick r:id="rId3"/>
            </a:endParaRPr>
          </a:p>
          <a:p>
            <a:pPr marL="82296" indent="0" algn="r">
              <a:buNone/>
            </a:pPr>
            <a:endParaRPr lang="en-US" sz="1800" dirty="0" smtClean="0">
              <a:hlinkClick r:id="rId3"/>
            </a:endParaRPr>
          </a:p>
          <a:p>
            <a:pPr marL="82296" indent="0" algn="r">
              <a:buNone/>
            </a:pPr>
            <a:endParaRPr lang="en-US" sz="1800" dirty="0">
              <a:hlinkClick r:id="rId4"/>
            </a:endParaRPr>
          </a:p>
          <a:p>
            <a:pPr marL="82296" indent="0" algn="r">
              <a:buNone/>
            </a:pPr>
            <a:endParaRPr lang="en-US" sz="1800" dirty="0" smtClean="0">
              <a:hlinkClick r:id="rId4"/>
            </a:endParaRPr>
          </a:p>
        </p:txBody>
      </p:sp>
      <p:sp>
        <p:nvSpPr>
          <p:cNvPr id="2" name="Content Placeholder 1"/>
          <p:cNvSpPr>
            <a:spLocks noGrp="1"/>
          </p:cNvSpPr>
          <p:nvPr>
            <p:ph sz="quarter" idx="4"/>
          </p:nvPr>
        </p:nvSpPr>
        <p:spPr/>
        <p:txBody>
          <a:bodyPr>
            <a:normAutofit/>
          </a:bodyPr>
          <a:lstStyle/>
          <a:p>
            <a:pPr marL="82296" indent="0">
              <a:buNone/>
            </a:pPr>
            <a:r>
              <a:rPr lang="en-US" dirty="0"/>
              <a:t>“Although culturally sanctioned rituals and practices may meet the criteria for self-mutilation, they do not qualify as deviant or pathological self-mutilation. The difference lies in the </a:t>
            </a:r>
            <a:r>
              <a:rPr lang="en-US" i="1" dirty="0"/>
              <a:t>motivating factors </a:t>
            </a:r>
            <a:r>
              <a:rPr lang="en-US" dirty="0"/>
              <a:t>and the </a:t>
            </a:r>
            <a:r>
              <a:rPr lang="en-US" i="1" dirty="0"/>
              <a:t>greater effect on the community</a:t>
            </a:r>
            <a:r>
              <a:rPr lang="en-US" dirty="0"/>
              <a:t>.</a:t>
            </a:r>
            <a:r>
              <a:rPr lang="en-US" dirty="0" smtClean="0"/>
              <a:t>”</a:t>
            </a:r>
          </a:p>
          <a:p>
            <a:pPr marL="82296" indent="0">
              <a:buNone/>
            </a:pPr>
            <a:endParaRPr lang="en-US" dirty="0"/>
          </a:p>
          <a:p>
            <a:pPr marL="82296" indent="0">
              <a:buNone/>
            </a:pPr>
            <a:r>
              <a:rPr lang="en-US" b="1" dirty="0" err="1" smtClean="0"/>
              <a:t>Timoyev</a:t>
            </a:r>
            <a:r>
              <a:rPr lang="en-US" b="1" dirty="0" smtClean="0"/>
              <a:t> et al., 2002</a:t>
            </a:r>
            <a:endParaRPr lang="en-US" b="1" dirty="0"/>
          </a:p>
          <a:p>
            <a:endParaRPr lang="en-US" dirty="0"/>
          </a:p>
        </p:txBody>
      </p:sp>
    </p:spTree>
    <p:extLst>
      <p:ext uri="{BB962C8B-B14F-4D97-AF65-F5344CB8AC3E}">
        <p14:creationId xmlns:p14="http://schemas.microsoft.com/office/powerpoint/2010/main" val="9886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Self-Injury Warning Signs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Common forms of SI</a:t>
            </a:r>
          </a:p>
          <a:p>
            <a:pPr lvl="1"/>
            <a:r>
              <a:rPr lang="en-US" dirty="0" smtClean="0"/>
              <a:t>Cuts/scratches</a:t>
            </a:r>
          </a:p>
          <a:p>
            <a:pPr lvl="2"/>
            <a:r>
              <a:rPr lang="en-US" dirty="0" smtClean="0"/>
              <a:t>More prevalent among females</a:t>
            </a:r>
          </a:p>
          <a:p>
            <a:pPr lvl="1"/>
            <a:r>
              <a:rPr lang="en-US" dirty="0" smtClean="0"/>
              <a:t>Bruises (From hitting oneself, or head banging)</a:t>
            </a:r>
          </a:p>
          <a:p>
            <a:pPr lvl="2"/>
            <a:r>
              <a:rPr lang="en-US" dirty="0" smtClean="0"/>
              <a:t>More prevalent among males</a:t>
            </a:r>
          </a:p>
          <a:p>
            <a:r>
              <a:rPr lang="en-US" dirty="0" smtClean="0"/>
              <a:t>Secretive behaviors or frequently isolating</a:t>
            </a:r>
          </a:p>
          <a:p>
            <a:r>
              <a:rPr lang="en-US" dirty="0" smtClean="0"/>
              <a:t>Signs of depression</a:t>
            </a:r>
          </a:p>
          <a:p>
            <a:r>
              <a:rPr lang="en-US" dirty="0" smtClean="0"/>
              <a:t>Possession of sharp implements</a:t>
            </a:r>
          </a:p>
          <a:p>
            <a:r>
              <a:rPr lang="en-US" dirty="0" smtClean="0"/>
              <a:t>Evidence of self-injury in creative works</a:t>
            </a:r>
          </a:p>
          <a:p>
            <a:r>
              <a:rPr lang="en-US" dirty="0" smtClean="0"/>
              <a:t>Risk-taking behaviors</a:t>
            </a:r>
          </a:p>
          <a:p>
            <a:pPr marL="82296" indent="0" algn="r">
              <a:buNone/>
            </a:pPr>
            <a:r>
              <a:rPr lang="en-US" sz="1900" dirty="0" smtClean="0">
                <a:hlinkClick r:id="rId3"/>
              </a:rPr>
              <a:t>Source: LA Unified School District</a:t>
            </a:r>
            <a:endParaRPr lang="en-US" sz="1900" dirty="0" smtClean="0"/>
          </a:p>
        </p:txBody>
      </p:sp>
    </p:spTree>
    <p:extLst>
      <p:ext uri="{BB962C8B-B14F-4D97-AF65-F5344CB8AC3E}">
        <p14:creationId xmlns:p14="http://schemas.microsoft.com/office/powerpoint/2010/main" val="366803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might an adolescent self-</a:t>
            </a:r>
            <a:r>
              <a:rPr lang="en-US" dirty="0" smtClean="0"/>
              <a:t>injure?</a:t>
            </a:r>
            <a:endParaRPr lang="en-US" dirty="0"/>
          </a:p>
        </p:txBody>
      </p:sp>
      <p:sp>
        <p:nvSpPr>
          <p:cNvPr id="3" name="Content Placeholder 2"/>
          <p:cNvSpPr>
            <a:spLocks noGrp="1"/>
          </p:cNvSpPr>
          <p:nvPr>
            <p:ph idx="1"/>
          </p:nvPr>
        </p:nvSpPr>
        <p:spPr>
          <a:xfrm>
            <a:off x="1592671" y="1447800"/>
            <a:ext cx="10599329" cy="4800600"/>
          </a:xfrm>
        </p:spPr>
        <p:txBody>
          <a:bodyPr>
            <a:normAutofit fontScale="92500"/>
          </a:bodyPr>
          <a:lstStyle/>
          <a:p>
            <a:r>
              <a:rPr lang="en-US" dirty="0" smtClean="0"/>
              <a:t>To interrupt strong emotions that seem impossible to tolerate</a:t>
            </a:r>
          </a:p>
          <a:p>
            <a:r>
              <a:rPr lang="en-US" dirty="0" smtClean="0"/>
              <a:t>Specific reasons vary by individual</a:t>
            </a:r>
          </a:p>
          <a:p>
            <a:pPr lvl="1"/>
            <a:r>
              <a:rPr lang="en-US" dirty="0" smtClean="0"/>
              <a:t>Triggered by a specific event, such as an unresolved loss or trauma</a:t>
            </a:r>
          </a:p>
          <a:p>
            <a:pPr lvl="1"/>
            <a:r>
              <a:rPr lang="en-US" dirty="0" smtClean="0"/>
              <a:t>Triggered by broader emotional issues </a:t>
            </a:r>
          </a:p>
          <a:p>
            <a:pPr lvl="2"/>
            <a:r>
              <a:rPr lang="en-US" dirty="0" smtClean="0"/>
              <a:t>To reduce feelings of depression or anxiety</a:t>
            </a:r>
          </a:p>
          <a:p>
            <a:pPr lvl="1"/>
            <a:r>
              <a:rPr lang="en-US" dirty="0" smtClean="0"/>
              <a:t>Triggered by life stresses</a:t>
            </a:r>
          </a:p>
          <a:p>
            <a:pPr lvl="2"/>
            <a:r>
              <a:rPr lang="en-US" dirty="0" smtClean="0"/>
              <a:t>Academic, relationship, peer isolation, etc.</a:t>
            </a:r>
          </a:p>
          <a:p>
            <a:pPr lvl="1"/>
            <a:r>
              <a:rPr lang="en-US" dirty="0" smtClean="0"/>
              <a:t>Peer-pressure </a:t>
            </a:r>
          </a:p>
          <a:p>
            <a:pPr marL="82296" indent="0" algn="r">
              <a:buNone/>
            </a:pPr>
            <a:r>
              <a:rPr lang="en-US" sz="1900" dirty="0" smtClean="0">
                <a:hlinkClick r:id="rId3"/>
              </a:rPr>
              <a:t>Source: Seattle Children's Hospital</a:t>
            </a:r>
            <a:endParaRPr lang="en-US" sz="1900" dirty="0"/>
          </a:p>
        </p:txBody>
      </p:sp>
    </p:spTree>
    <p:extLst>
      <p:ext uri="{BB962C8B-B14F-4D97-AF65-F5344CB8AC3E}">
        <p14:creationId xmlns:p14="http://schemas.microsoft.com/office/powerpoint/2010/main" val="163248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Self-Injury and Suicide</a:t>
            </a:r>
            <a:endParaRPr lang="en-US" dirty="0"/>
          </a:p>
        </p:txBody>
      </p:sp>
      <p:sp>
        <p:nvSpPr>
          <p:cNvPr id="3" name="Content Placeholder 2"/>
          <p:cNvSpPr>
            <a:spLocks noGrp="1"/>
          </p:cNvSpPr>
          <p:nvPr>
            <p:ph idx="1"/>
          </p:nvPr>
        </p:nvSpPr>
        <p:spPr/>
        <p:txBody>
          <a:bodyPr>
            <a:normAutofit/>
          </a:bodyPr>
          <a:lstStyle/>
          <a:p>
            <a:r>
              <a:rPr lang="en-US" dirty="0" smtClean="0"/>
              <a:t>Most acts of SI are not accompanied by suicidal thoughts</a:t>
            </a:r>
          </a:p>
          <a:p>
            <a:r>
              <a:rPr lang="en-US" dirty="0" smtClean="0"/>
              <a:t>However, SI is a risk factor for attempting suicide</a:t>
            </a:r>
          </a:p>
          <a:p>
            <a:r>
              <a:rPr lang="en-US" dirty="0" smtClean="0"/>
              <a:t>Common threads</a:t>
            </a:r>
          </a:p>
          <a:p>
            <a:pPr lvl="1"/>
            <a:r>
              <a:rPr lang="en-US" dirty="0" smtClean="0"/>
              <a:t>Intense uncomfortable emotions</a:t>
            </a:r>
          </a:p>
          <a:p>
            <a:pPr lvl="1"/>
            <a:r>
              <a:rPr lang="en-US" dirty="0" smtClean="0"/>
              <a:t>Willingness to inflict pain on oneself</a:t>
            </a:r>
          </a:p>
          <a:p>
            <a:r>
              <a:rPr lang="en-US" dirty="0" smtClean="0"/>
              <a:t>The SC </a:t>
            </a:r>
            <a:r>
              <a:rPr lang="en-US" b="1" dirty="0" smtClean="0"/>
              <a:t>must </a:t>
            </a:r>
            <a:r>
              <a:rPr lang="en-US" dirty="0" smtClean="0"/>
              <a:t>be specific when assessing</a:t>
            </a:r>
          </a:p>
          <a:p>
            <a:pPr lvl="1"/>
            <a:r>
              <a:rPr lang="en-US" dirty="0" smtClean="0"/>
              <a:t> “</a:t>
            </a:r>
            <a:r>
              <a:rPr lang="en-US" dirty="0"/>
              <a:t>Are you thinking of killing </a:t>
            </a:r>
            <a:r>
              <a:rPr lang="en-US" dirty="0" smtClean="0"/>
              <a:t>yourself?” </a:t>
            </a:r>
          </a:p>
          <a:p>
            <a:pPr marL="402336" lvl="1" indent="0" algn="r">
              <a:buNone/>
            </a:pPr>
            <a:r>
              <a:rPr lang="en-US" sz="1800" dirty="0" smtClean="0">
                <a:hlinkClick r:id="rId3"/>
              </a:rPr>
              <a:t>Source: ISSS</a:t>
            </a:r>
            <a:endParaRPr lang="en-US" sz="1800" dirty="0"/>
          </a:p>
        </p:txBody>
      </p:sp>
    </p:spTree>
    <p:extLst>
      <p:ext uri="{BB962C8B-B14F-4D97-AF65-F5344CB8AC3E}">
        <p14:creationId xmlns:p14="http://schemas.microsoft.com/office/powerpoint/2010/main" val="282883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common among adolescents</a:t>
            </a:r>
          </a:p>
          <a:p>
            <a:r>
              <a:rPr lang="en-US" dirty="0" smtClean="0"/>
              <a:t>Community </a:t>
            </a:r>
            <a:r>
              <a:rPr lang="en-US" dirty="0"/>
              <a:t>samples</a:t>
            </a:r>
          </a:p>
          <a:p>
            <a:pPr lvl="1"/>
            <a:r>
              <a:rPr lang="en-US" dirty="0"/>
              <a:t>14-20% have engaged 1+ times</a:t>
            </a:r>
          </a:p>
          <a:p>
            <a:pPr lvl="1"/>
            <a:r>
              <a:rPr lang="en-US" dirty="0"/>
              <a:t>No sex difference</a:t>
            </a:r>
          </a:p>
          <a:p>
            <a:r>
              <a:rPr lang="en-US" dirty="0"/>
              <a:t>Clinical samples</a:t>
            </a:r>
          </a:p>
          <a:p>
            <a:pPr lvl="1"/>
            <a:r>
              <a:rPr lang="en-US" dirty="0"/>
              <a:t>60-80% have engaged 1+times</a:t>
            </a:r>
          </a:p>
          <a:p>
            <a:pPr lvl="1"/>
            <a:r>
              <a:rPr lang="en-US" dirty="0"/>
              <a:t>More prevalent among </a:t>
            </a:r>
            <a:r>
              <a:rPr lang="en-US" dirty="0" smtClean="0"/>
              <a:t>females</a:t>
            </a:r>
          </a:p>
          <a:p>
            <a:r>
              <a:rPr lang="en-US" dirty="0" smtClean="0"/>
              <a:t>An individual who self-injures</a:t>
            </a:r>
          </a:p>
          <a:p>
            <a:pPr lvl="1"/>
            <a:r>
              <a:rPr lang="en-US" dirty="0" smtClean="0"/>
              <a:t>SI may increase in severity over time</a:t>
            </a:r>
          </a:p>
          <a:p>
            <a:pPr lvl="1"/>
            <a:r>
              <a:rPr lang="en-US" dirty="0" smtClean="0"/>
              <a:t>May abate, and then increase again in times of stress</a:t>
            </a:r>
          </a:p>
          <a:p>
            <a:pPr lvl="1"/>
            <a:r>
              <a:rPr lang="en-US" dirty="0" smtClean="0"/>
              <a:t>Some experience it as an addiction</a:t>
            </a:r>
            <a:endParaRPr lang="en-US" dirty="0"/>
          </a:p>
          <a:p>
            <a:pPr marL="82296" indent="0" algn="r">
              <a:buNone/>
            </a:pPr>
            <a:r>
              <a:rPr lang="en-US" sz="1900" dirty="0" smtClean="0">
                <a:hlinkClick r:id="rId3"/>
              </a:rPr>
              <a:t>Source: SI Outreach &amp; Support</a:t>
            </a:r>
            <a:endParaRPr lang="en-US" sz="1900" dirty="0"/>
          </a:p>
        </p:txBody>
      </p:sp>
    </p:spTree>
    <p:extLst>
      <p:ext uri="{BB962C8B-B14F-4D97-AF65-F5344CB8AC3E}">
        <p14:creationId xmlns:p14="http://schemas.microsoft.com/office/powerpoint/2010/main" val="151705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Self-Injury: A Multicultural Lens</a:t>
            </a:r>
            <a:endParaRPr lang="en-US" dirty="0"/>
          </a:p>
        </p:txBody>
      </p:sp>
      <p:sp>
        <p:nvSpPr>
          <p:cNvPr id="3" name="Content Placeholder 2"/>
          <p:cNvSpPr>
            <a:spLocks noGrp="1"/>
          </p:cNvSpPr>
          <p:nvPr>
            <p:ph idx="1"/>
          </p:nvPr>
        </p:nvSpPr>
        <p:spPr/>
        <p:txBody>
          <a:bodyPr>
            <a:normAutofit lnSpcReduction="10000"/>
          </a:bodyPr>
          <a:lstStyle/>
          <a:p>
            <a:r>
              <a:rPr lang="en-US" dirty="0" smtClean="0"/>
              <a:t>More common among LGBTQ youth</a:t>
            </a:r>
          </a:p>
          <a:p>
            <a:r>
              <a:rPr lang="en-US" dirty="0" smtClean="0"/>
              <a:t>No variation based on race, ethnicity, or SES</a:t>
            </a:r>
          </a:p>
          <a:p>
            <a:pPr lvl="1"/>
            <a:r>
              <a:rPr lang="en-US" dirty="0" smtClean="0"/>
              <a:t>Caucasians are more likely to report</a:t>
            </a:r>
          </a:p>
          <a:p>
            <a:r>
              <a:rPr lang="en-US" dirty="0" smtClean="0"/>
              <a:t>No variation based on acculturation for women</a:t>
            </a:r>
          </a:p>
          <a:p>
            <a:pPr lvl="1"/>
            <a:r>
              <a:rPr lang="en-US" dirty="0" smtClean="0"/>
              <a:t>However, men who have a strong “Mexican Orientation” are more protected from SI</a:t>
            </a:r>
          </a:p>
          <a:p>
            <a:endParaRPr lang="en-US" dirty="0"/>
          </a:p>
          <a:p>
            <a:endParaRPr lang="en-US" dirty="0" smtClean="0"/>
          </a:p>
          <a:p>
            <a:pPr marL="82296" indent="0" algn="r">
              <a:buNone/>
            </a:pPr>
            <a:r>
              <a:rPr lang="en-US" sz="1800" dirty="0" err="1" smtClean="0"/>
              <a:t>Shallcross</a:t>
            </a:r>
            <a:r>
              <a:rPr lang="en-US" sz="1800" dirty="0" smtClean="0"/>
              <a:t>, 2013</a:t>
            </a:r>
          </a:p>
          <a:p>
            <a:pPr marL="82296" indent="0" algn="r">
              <a:buNone/>
            </a:pPr>
            <a:r>
              <a:rPr lang="en-US" sz="1800" dirty="0" err="1" smtClean="0"/>
              <a:t>Croyle</a:t>
            </a:r>
            <a:r>
              <a:rPr lang="en-US" sz="1800" dirty="0" smtClean="0"/>
              <a:t>, 2007 </a:t>
            </a:r>
            <a:endParaRPr lang="en-US" sz="1800" dirty="0"/>
          </a:p>
        </p:txBody>
      </p:sp>
    </p:spTree>
    <p:extLst>
      <p:ext uri="{BB962C8B-B14F-4D97-AF65-F5344CB8AC3E}">
        <p14:creationId xmlns:p14="http://schemas.microsoft.com/office/powerpoint/2010/main" val="8550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sed Leaves design templa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xmlns="" name="Pressed Leaves design template" id="{6021251C-C356-4674-99CE-A4F368EAD86C}" vid="{7E847B84-E5B3-499F-AFCD-1BE4EBBEF5B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E91F623-E94D-4B95-9B28-2E10481CA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2768</Words>
  <Application>Microsoft Macintosh PowerPoint</Application>
  <PresentationFormat>Custom</PresentationFormat>
  <Paragraphs>413</Paragraphs>
  <Slides>37</Slides>
  <Notes>31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Pressed Leaves design template</vt:lpstr>
      <vt:lpstr>Self-Injury</vt:lpstr>
      <vt:lpstr>Warm-up – SI and the Role of the SC</vt:lpstr>
      <vt:lpstr>Outline of Presentation</vt:lpstr>
      <vt:lpstr>What does self-injury look like?  A multicultural perspective</vt:lpstr>
      <vt:lpstr>Self-Injury Warning Signs</vt:lpstr>
      <vt:lpstr>Why might an adolescent self-injure?</vt:lpstr>
      <vt:lpstr>Self-Injury and Suicide</vt:lpstr>
      <vt:lpstr>Prevalence</vt:lpstr>
      <vt:lpstr>Self-Injury: A Multicultural Lens</vt:lpstr>
      <vt:lpstr>Call to Action</vt:lpstr>
      <vt:lpstr>The Role of the School Counselor: Responding to Self-Injury</vt:lpstr>
      <vt:lpstr>Individual Counseling - Initial Meeting</vt:lpstr>
      <vt:lpstr>Individual Counseling – Initial Meeting</vt:lpstr>
      <vt:lpstr>Call the parents? Legal Considerations</vt:lpstr>
      <vt:lpstr>Ethical Considerations</vt:lpstr>
      <vt:lpstr>How to Help Parents</vt:lpstr>
      <vt:lpstr>Advice for Parents</vt:lpstr>
      <vt:lpstr>Individual Counseling - Ongoing</vt:lpstr>
      <vt:lpstr>Dialectical Behavioral Therapy (DBT) – Interrupting the Chain</vt:lpstr>
      <vt:lpstr>PowerPoint Presentation</vt:lpstr>
      <vt:lpstr>DBT: Mindfulness training</vt:lpstr>
      <vt:lpstr>DBT: Emotion Identification/Regulation</vt:lpstr>
      <vt:lpstr>Group Counseling</vt:lpstr>
      <vt:lpstr>A Non-Western Approach:  Relational Cultural Theory (RCT)</vt:lpstr>
      <vt:lpstr>Practicing RCT in a group setting</vt:lpstr>
      <vt:lpstr>PowerPoint Presentation</vt:lpstr>
      <vt:lpstr>The Role of the School Counselor:   Preparing for and Preventing Self-Injury</vt:lpstr>
      <vt:lpstr>School Wide Preparedness</vt:lpstr>
      <vt:lpstr>Preparing Staff</vt:lpstr>
      <vt:lpstr>Self-Injury and Social Contagion</vt:lpstr>
      <vt:lpstr>Classroom Guidance – Self-Injury</vt:lpstr>
      <vt:lpstr>Classroom Guidance – Self-Injury</vt:lpstr>
      <vt:lpstr>Classroom Guidance - Self-Injury</vt:lpstr>
      <vt:lpstr>Case Study - Jennifer</vt:lpstr>
      <vt:lpstr>PowerPoint Presentation</vt:lpstr>
      <vt:lpstr>Review of Case Study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2014-02-17T23:43:49Z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TC034605429991</vt:lpwstr>
  </property>
</Properties>
</file>