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5043" r:id="rId1"/>
  </p:sldMasterIdLst>
  <p:notesMasterIdLst>
    <p:notesMasterId r:id="rId26"/>
  </p:notesMasterIdLst>
  <p:sldIdLst>
    <p:sldId id="256" r:id="rId2"/>
    <p:sldId id="278" r:id="rId3"/>
    <p:sldId id="285" r:id="rId4"/>
    <p:sldId id="277" r:id="rId5"/>
    <p:sldId id="259" r:id="rId6"/>
    <p:sldId id="260" r:id="rId7"/>
    <p:sldId id="263" r:id="rId8"/>
    <p:sldId id="264" r:id="rId9"/>
    <p:sldId id="266" r:id="rId10"/>
    <p:sldId id="280" r:id="rId11"/>
    <p:sldId id="289" r:id="rId12"/>
    <p:sldId id="283" r:id="rId13"/>
    <p:sldId id="286" r:id="rId14"/>
    <p:sldId id="273" r:id="rId15"/>
    <p:sldId id="281" r:id="rId16"/>
    <p:sldId id="268" r:id="rId17"/>
    <p:sldId id="267" r:id="rId18"/>
    <p:sldId id="288" r:id="rId19"/>
    <p:sldId id="269" r:id="rId20"/>
    <p:sldId id="274" r:id="rId21"/>
    <p:sldId id="275" r:id="rId22"/>
    <p:sldId id="279" r:id="rId23"/>
    <p:sldId id="287" r:id="rId24"/>
    <p:sldId id="28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19" autoAdjust="0"/>
    <p:restoredTop sz="83599" autoAdjust="0"/>
  </p:normalViewPr>
  <p:slideViewPr>
    <p:cSldViewPr snapToGrid="0">
      <p:cViewPr varScale="1">
        <p:scale>
          <a:sx n="72" d="100"/>
          <a:sy n="72" d="100"/>
        </p:scale>
        <p:origin x="1032" y="72"/>
      </p:cViewPr>
      <p:guideLst/>
    </p:cSldViewPr>
  </p:slideViewPr>
  <p:notesTextViewPr>
    <p:cViewPr>
      <p:scale>
        <a:sx n="1" d="1"/>
        <a:sy n="1" d="1"/>
      </p:scale>
      <p:origin x="0" y="0"/>
    </p:cViewPr>
  </p:notesTextViewPr>
  <p:notesViewPr>
    <p:cSldViewPr snapToGrid="0">
      <p:cViewPr varScale="1">
        <p:scale>
          <a:sx n="70" d="100"/>
          <a:sy n="70" d="100"/>
        </p:scale>
        <p:origin x="238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12A7B-7337-4470-8CF1-9FE73E781566}" type="datetimeFigureOut">
              <a:rPr lang="en-US" smtClean="0"/>
              <a:t>3/11/2014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BC430-630A-45C2-9B26-D7DB3414F2EF}" type="slidenum">
              <a:rPr lang="en-US" smtClean="0"/>
              <a:t>‹#›</a:t>
            </a:fld>
            <a:endParaRPr lang="en-US"/>
          </a:p>
        </p:txBody>
      </p:sp>
    </p:spTree>
    <p:extLst>
      <p:ext uri="{BB962C8B-B14F-4D97-AF65-F5344CB8AC3E}">
        <p14:creationId xmlns:p14="http://schemas.microsoft.com/office/powerpoint/2010/main" val="1870653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BC430-630A-45C2-9B26-D7DB3414F2EF}" type="slidenum">
              <a:rPr lang="en-US" smtClean="0"/>
              <a:t>1</a:t>
            </a:fld>
            <a:endParaRPr lang="en-US"/>
          </a:p>
        </p:txBody>
      </p:sp>
    </p:spTree>
    <p:extLst>
      <p:ext uri="{BB962C8B-B14F-4D97-AF65-F5344CB8AC3E}">
        <p14:creationId xmlns:p14="http://schemas.microsoft.com/office/powerpoint/2010/main" val="2836759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Graduation</a:t>
            </a:r>
            <a:r>
              <a:rPr lang="en-US" sz="1200" b="0" i="0" kern="1200" baseline="0" dirty="0" smtClean="0">
                <a:solidFill>
                  <a:schemeClr val="tx1"/>
                </a:solidFill>
                <a:effectLst/>
                <a:latin typeface="+mn-lt"/>
                <a:ea typeface="+mn-ea"/>
                <a:cs typeface="+mn-cs"/>
              </a:rPr>
              <a:t> cards process versus trait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children, aged between 7 and 8 years, from New Zealand, the United States of America, China, and Japan participated in three different school-related tasks. Each of the tasks contained three levels, varying from easy to hard. (Incremental</a:t>
            </a:r>
            <a:r>
              <a:rPr lang="en-US" sz="1200" b="0" i="0" kern="1200" baseline="0" dirty="0" smtClean="0">
                <a:solidFill>
                  <a:schemeClr val="tx1"/>
                </a:solidFill>
                <a:effectLst/>
                <a:latin typeface="+mn-lt"/>
                <a:ea typeface="+mn-ea"/>
                <a:cs typeface="+mn-cs"/>
              </a:rPr>
              <a:t> theory of intelligence led to persistence for Eastern culture children)</a:t>
            </a:r>
          </a:p>
          <a:p>
            <a:r>
              <a:rPr lang="en-US" sz="1200" b="0" i="0" kern="1200" baseline="0" dirty="0" smtClean="0">
                <a:solidFill>
                  <a:schemeClr val="tx1"/>
                </a:solidFill>
                <a:effectLst/>
                <a:latin typeface="+mn-lt"/>
                <a:ea typeface="+mn-ea"/>
                <a:cs typeface="+mn-cs"/>
              </a:rPr>
              <a:t>http://onesearch.library.wwu.edu/primo_library/libweb/action/display.do?frbrVersion=8&amp;tabs=detailsTab&amp;ct=display&amp;fn=search&amp;doc=TN_sagej10.1177_0022022111421633&amp;indx=3&amp;recIds=TN_sagej10.1177_0022022111421633&amp;recIdxs=2&amp;elementId=2&amp;renderMode=poppedOut&amp;displayMode=full&amp;frbrVersion=8&amp;dscnt=0&amp;vl(2497039UI5)=00&amp;scp.scps=scope%3A%28NZ%29%2Cscope%3A%28WWU%29%2Cprimo_central_multiple_fe&amp;tab=default&amp;dstmp=1393927393729&amp;srt=rank&amp;mode=Advanced&amp;&amp;vl(D2497035UI0)=any&amp;vl(1UIStartWith1)=contains&amp;vl(D2497034UI1)=any&amp;vl(2497040UI5)=00&amp;vl(freeText0)=Stigler&amp;vid=WWU&amp;vl(2497041UI5)=Year&amp;vl(2497043UI5)=00&amp;vl(freeText6)=&amp;frbg=&amp;vl(2497042UI5)=00&amp;dum=true&amp;vl(378267593UI6)=any&amp;vl(D2497038UI2)=all_items&amp;vl(D2497036UI4)=all_items&amp;vl(1UIStartWith0)=contains&amp;Submit=OneSearch&amp;vl(2497044UI5)=Year&amp;vl(freeText1)=perseverance&amp;vl(1UIStartWith6)=contains&amp;vl(D2497037UI3)=all_items</a:t>
            </a:r>
            <a:endParaRPr lang="en-US" dirty="0"/>
          </a:p>
        </p:txBody>
      </p:sp>
      <p:sp>
        <p:nvSpPr>
          <p:cNvPr id="4" name="Slide Number Placeholder 3"/>
          <p:cNvSpPr>
            <a:spLocks noGrp="1"/>
          </p:cNvSpPr>
          <p:nvPr>
            <p:ph type="sldNum" sz="quarter" idx="10"/>
          </p:nvPr>
        </p:nvSpPr>
        <p:spPr/>
        <p:txBody>
          <a:bodyPr/>
          <a:lstStyle/>
          <a:p>
            <a:fld id="{D8CBC430-630A-45C2-9B26-D7DB3414F2EF}" type="slidenum">
              <a:rPr lang="en-US" smtClean="0"/>
              <a:t>11</a:t>
            </a:fld>
            <a:endParaRPr lang="en-US"/>
          </a:p>
        </p:txBody>
      </p:sp>
    </p:spTree>
    <p:extLst>
      <p:ext uri="{BB962C8B-B14F-4D97-AF65-F5344CB8AC3E}">
        <p14:creationId xmlns:p14="http://schemas.microsoft.com/office/powerpoint/2010/main" val="2859091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Equity for all students?</a:t>
            </a:r>
            <a:br>
              <a:rPr lang="en-US" dirty="0" smtClean="0"/>
            </a:br>
            <a:r>
              <a:rPr lang="en-US" dirty="0" smtClean="0"/>
              <a:t>Particularly</a:t>
            </a:r>
            <a:r>
              <a:rPr lang="en-US" baseline="0" dirty="0" smtClean="0"/>
              <a:t> effective during times of transition – starting middle school, starting high school, and starting college</a:t>
            </a:r>
            <a:endParaRPr lang="en-US" dirty="0" smtClean="0"/>
          </a:p>
          <a:p>
            <a:endParaRPr lang="en-US" dirty="0" smtClean="0"/>
          </a:p>
          <a:p>
            <a:r>
              <a:rPr lang="en-US" sz="1200" b="0" i="0" kern="1200" dirty="0" smtClean="0">
                <a:solidFill>
                  <a:schemeClr val="tx1"/>
                </a:solidFill>
                <a:effectLst/>
                <a:latin typeface="+mn-lt"/>
                <a:ea typeface="+mn-ea"/>
                <a:cs typeface="+mn-cs"/>
              </a:rPr>
              <a:t>(Good, C., Aronson, J., &amp; </a:t>
            </a:r>
            <a:r>
              <a:rPr lang="en-US" sz="1200" b="0" i="0" kern="1200" dirty="0" err="1" smtClean="0">
                <a:solidFill>
                  <a:schemeClr val="tx1"/>
                </a:solidFill>
                <a:effectLst/>
                <a:latin typeface="+mn-lt"/>
                <a:ea typeface="+mn-ea"/>
                <a:cs typeface="+mn-cs"/>
              </a:rPr>
              <a:t>Inzlicht</a:t>
            </a:r>
            <a:r>
              <a:rPr lang="en-US" sz="1200" b="0" i="0" kern="1200" dirty="0" smtClean="0">
                <a:solidFill>
                  <a:schemeClr val="tx1"/>
                </a:solidFill>
                <a:effectLst/>
                <a:latin typeface="+mn-lt"/>
                <a:ea typeface="+mn-ea"/>
                <a:cs typeface="+mn-cs"/>
              </a:rPr>
              <a:t>, M. (2003). Improving adolescents' standardized test performance: An intervention to reduce the effects of stereotype threat. </a:t>
            </a:r>
            <a:r>
              <a:rPr lang="en-US" sz="1200" b="0" i="1" kern="1200" dirty="0" smtClean="0">
                <a:solidFill>
                  <a:schemeClr val="tx1"/>
                </a:solidFill>
                <a:effectLst/>
                <a:latin typeface="+mn-lt"/>
                <a:ea typeface="+mn-ea"/>
                <a:cs typeface="+mn-cs"/>
              </a:rPr>
              <a:t>Applied Developmental Psychology, 24</a:t>
            </a:r>
            <a:r>
              <a:rPr lang="en-US" sz="1200" b="0" i="0" kern="1200" dirty="0" smtClean="0">
                <a:solidFill>
                  <a:schemeClr val="tx1"/>
                </a:solidFill>
                <a:effectLst/>
                <a:latin typeface="+mn-lt"/>
                <a:ea typeface="+mn-ea"/>
                <a:cs typeface="+mn-cs"/>
              </a:rPr>
              <a:t>, 645-662.) – girls and math</a:t>
            </a:r>
          </a:p>
          <a:p>
            <a:r>
              <a:rPr lang="en-US" sz="1200" b="0" i="0" kern="1200" dirty="0" smtClean="0">
                <a:solidFill>
                  <a:schemeClr val="tx1"/>
                </a:solidFill>
                <a:effectLst/>
                <a:latin typeface="+mn-lt"/>
                <a:ea typeface="+mn-ea"/>
                <a:cs typeface="+mn-cs"/>
              </a:rPr>
              <a:t> (Aronson, J., Fried, C. B., &amp; Good, C. (2002). Reducing the effects of stereotype threat on African American college students by shaping theories of intelligence. </a:t>
            </a:r>
            <a:r>
              <a:rPr lang="en-US" sz="1200" b="0" i="1" kern="1200" dirty="0" smtClean="0">
                <a:solidFill>
                  <a:schemeClr val="tx1"/>
                </a:solidFill>
                <a:effectLst/>
                <a:latin typeface="+mn-lt"/>
                <a:ea typeface="+mn-ea"/>
                <a:cs typeface="+mn-cs"/>
              </a:rPr>
              <a:t>Journal of Experimental Social Psychology, 38</a:t>
            </a:r>
            <a:r>
              <a:rPr lang="en-US" sz="1200" b="0" i="0" kern="1200" dirty="0" smtClean="0">
                <a:solidFill>
                  <a:schemeClr val="tx1"/>
                </a:solidFill>
                <a:effectLst/>
                <a:latin typeface="+mn-lt"/>
                <a:ea typeface="+mn-ea"/>
                <a:cs typeface="+mn-cs"/>
              </a:rPr>
              <a:t>, 113-125.) </a:t>
            </a:r>
            <a:endParaRPr lang="en-US" dirty="0"/>
          </a:p>
        </p:txBody>
      </p:sp>
      <p:sp>
        <p:nvSpPr>
          <p:cNvPr id="4" name="Slide Number Placeholder 3"/>
          <p:cNvSpPr>
            <a:spLocks noGrp="1"/>
          </p:cNvSpPr>
          <p:nvPr>
            <p:ph type="sldNum" sz="quarter" idx="10"/>
          </p:nvPr>
        </p:nvSpPr>
        <p:spPr/>
        <p:txBody>
          <a:bodyPr/>
          <a:lstStyle/>
          <a:p>
            <a:fld id="{D8CBC430-630A-45C2-9B26-D7DB3414F2EF}" type="slidenum">
              <a:rPr lang="en-US" smtClean="0"/>
              <a:t>12</a:t>
            </a:fld>
            <a:endParaRPr lang="en-US"/>
          </a:p>
        </p:txBody>
      </p:sp>
    </p:spTree>
    <p:extLst>
      <p:ext uri="{BB962C8B-B14F-4D97-AF65-F5344CB8AC3E}">
        <p14:creationId xmlns:p14="http://schemas.microsoft.com/office/powerpoint/2010/main" val="3034945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important, extrinsically motivated, inappropriate = stress anxiety, distraction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8CBC430-630A-45C2-9B26-D7DB3414F2EF}" type="slidenum">
              <a:rPr lang="en-US" smtClean="0"/>
              <a:t>14</a:t>
            </a:fld>
            <a:endParaRPr lang="en-US"/>
          </a:p>
        </p:txBody>
      </p:sp>
    </p:spTree>
    <p:extLst>
      <p:ext uri="{BB962C8B-B14F-4D97-AF65-F5344CB8AC3E}">
        <p14:creationId xmlns:p14="http://schemas.microsoft.com/office/powerpoint/2010/main" val="1686471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Research into what it is and why it is relevant</a:t>
            </a:r>
          </a:p>
          <a:p>
            <a:pPr marL="171450" indent="-171450">
              <a:buFontTx/>
              <a:buChar char="-"/>
            </a:pPr>
            <a:r>
              <a:rPr lang="en-US" baseline="0" dirty="0" smtClean="0"/>
              <a:t>Research often mentions what teachers can do in classrooms…</a:t>
            </a:r>
          </a:p>
          <a:p>
            <a:pPr marL="171450" indent="-171450">
              <a:buFontTx/>
              <a:buChar char="-"/>
            </a:pPr>
            <a:r>
              <a:rPr lang="en-US" baseline="0" dirty="0" smtClean="0"/>
              <a:t>What is the school counselor’s role in all of this?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8CBC430-630A-45C2-9B26-D7DB3414F2EF}" type="slidenum">
              <a:rPr lang="en-US" smtClean="0"/>
              <a:t>16</a:t>
            </a:fld>
            <a:endParaRPr lang="en-US"/>
          </a:p>
        </p:txBody>
      </p:sp>
    </p:spTree>
    <p:extLst>
      <p:ext uri="{BB962C8B-B14F-4D97-AF65-F5344CB8AC3E}">
        <p14:creationId xmlns:p14="http://schemas.microsoft.com/office/powerpoint/2010/main" val="740505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we look at ASCA – Fostering an academic mindset are supported by many of the ASCA competencies.  This work fits right in with what we strive to do as school counselors. Fostering this academic mindset can tie together social-emotional learning, academic achievement, and finally career development</a:t>
            </a:r>
          </a:p>
          <a:p>
            <a:r>
              <a:rPr lang="en-US" baseline="0" dirty="0" smtClean="0"/>
              <a:t>Just a couple competencies that could relate to the topic + the core of academic mindsets</a:t>
            </a:r>
            <a:endParaRPr lang="en-US" dirty="0"/>
          </a:p>
        </p:txBody>
      </p:sp>
      <p:sp>
        <p:nvSpPr>
          <p:cNvPr id="4" name="Slide Number Placeholder 3"/>
          <p:cNvSpPr>
            <a:spLocks noGrp="1"/>
          </p:cNvSpPr>
          <p:nvPr>
            <p:ph type="sldNum" sz="quarter" idx="10"/>
          </p:nvPr>
        </p:nvSpPr>
        <p:spPr/>
        <p:txBody>
          <a:bodyPr/>
          <a:lstStyle/>
          <a:p>
            <a:fld id="{D8CBC430-630A-45C2-9B26-D7DB3414F2EF}" type="slidenum">
              <a:rPr lang="en-US" smtClean="0"/>
              <a:t>17</a:t>
            </a:fld>
            <a:endParaRPr lang="en-US"/>
          </a:p>
        </p:txBody>
      </p:sp>
    </p:spTree>
    <p:extLst>
      <p:ext uri="{BB962C8B-B14F-4D97-AF65-F5344CB8AC3E}">
        <p14:creationId xmlns:p14="http://schemas.microsoft.com/office/powerpoint/2010/main" val="206993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role in fostering non-cognitive skills but especially academic</a:t>
            </a:r>
            <a:r>
              <a:rPr lang="en-US" baseline="0" dirty="0" smtClean="0"/>
              <a:t> mindsets</a:t>
            </a:r>
          </a:p>
          <a:p>
            <a:endParaRPr lang="en-US" baseline="0" dirty="0" smtClean="0"/>
          </a:p>
          <a:p>
            <a:r>
              <a:rPr lang="en-US" dirty="0" smtClean="0"/>
              <a:t>Idea</a:t>
            </a:r>
            <a:r>
              <a:rPr lang="en-US" baseline="0" dirty="0" smtClean="0"/>
              <a:t> that all students experience challenges and learning can be very difficult – when things get difficult it’s not that you are dumb – people have to put in effort</a:t>
            </a:r>
          </a:p>
          <a:p>
            <a:r>
              <a:rPr lang="en-US" baseline="0" dirty="0" smtClean="0"/>
              <a:t>Tied to “I belong in this academic community” – Feeling that they have a place and fit is key here</a:t>
            </a:r>
          </a:p>
          <a:p>
            <a:r>
              <a:rPr lang="en-US" baseline="0" dirty="0" smtClean="0"/>
              <a:t>Reinforce a growth mindset- Will go into specific interventions more – but as we were talking about – the plasticity of the brain – “your ability and competence can grow with effort”</a:t>
            </a:r>
          </a:p>
          <a:p>
            <a:r>
              <a:rPr lang="en-US" baseline="0" dirty="0" smtClean="0"/>
              <a:t>Stop the cycle – negative mindsets – lower self-efficacy – less academic behavior and performance. Could help student re-examine how they see things…help them see it more realistically and therefore do better? </a:t>
            </a:r>
          </a:p>
        </p:txBody>
      </p:sp>
      <p:sp>
        <p:nvSpPr>
          <p:cNvPr id="4" name="Slide Number Placeholder 3"/>
          <p:cNvSpPr>
            <a:spLocks noGrp="1"/>
          </p:cNvSpPr>
          <p:nvPr>
            <p:ph type="sldNum" sz="quarter" idx="10"/>
          </p:nvPr>
        </p:nvSpPr>
        <p:spPr/>
        <p:txBody>
          <a:bodyPr/>
          <a:lstStyle/>
          <a:p>
            <a:fld id="{D8CBC430-630A-45C2-9B26-D7DB3414F2EF}" type="slidenum">
              <a:rPr lang="en-US" smtClean="0"/>
              <a:t>18</a:t>
            </a:fld>
            <a:endParaRPr lang="en-US"/>
          </a:p>
        </p:txBody>
      </p:sp>
    </p:spTree>
    <p:extLst>
      <p:ext uri="{BB962C8B-B14F-4D97-AF65-F5344CB8AC3E}">
        <p14:creationId xmlns:p14="http://schemas.microsoft.com/office/powerpoint/2010/main" val="102237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assignment of middle school students</a:t>
            </a:r>
            <a:r>
              <a:rPr lang="en-US" baseline="0" dirty="0" smtClean="0"/>
              <a:t> in California found that Brainology led to a .21 increase in grade point average and to improved behavior (Romero, </a:t>
            </a:r>
            <a:r>
              <a:rPr lang="en-US" baseline="0" dirty="0" err="1" smtClean="0"/>
              <a:t>Paunesku</a:t>
            </a:r>
            <a:r>
              <a:rPr lang="en-US" baseline="0" dirty="0" smtClean="0"/>
              <a:t>, &amp; </a:t>
            </a:r>
            <a:r>
              <a:rPr lang="en-US" baseline="0" dirty="0" err="1" smtClean="0"/>
              <a:t>Dweck,n.d</a:t>
            </a:r>
            <a:r>
              <a:rPr lang="en-US" baseline="0" dirty="0" smtClean="0"/>
              <a:t>.)</a:t>
            </a:r>
            <a:endParaRPr lang="en-US" dirty="0" smtClean="0"/>
          </a:p>
          <a:p>
            <a:r>
              <a:rPr lang="en-US" baseline="0" dirty="0" smtClean="0"/>
              <a:t>Mentoring college to 7</a:t>
            </a:r>
            <a:r>
              <a:rPr lang="en-US" baseline="30000" dirty="0" smtClean="0"/>
              <a:t>th</a:t>
            </a:r>
            <a:r>
              <a:rPr lang="en-US" baseline="0" dirty="0" smtClean="0"/>
              <a:t> graders 2 90min sessions + relating it themselves .71– Good  Aronson &amp; </a:t>
            </a:r>
            <a:r>
              <a:rPr lang="en-US" baseline="0" dirty="0" err="1" smtClean="0"/>
              <a:t>Inzlicht</a:t>
            </a:r>
            <a:r>
              <a:rPr lang="en-US" baseline="0" dirty="0" smtClean="0"/>
              <a:t>, 2003</a:t>
            </a:r>
          </a:p>
          <a:p>
            <a:r>
              <a:rPr lang="en-US" baseline="0" dirty="0" smtClean="0"/>
              <a:t>Scored significantly higher on state assessments than control students (incremental theory of intelligence and attribution messages “everyone experiences difficulty in 7</a:t>
            </a:r>
            <a:r>
              <a:rPr lang="en-US" baseline="30000" dirty="0" smtClean="0"/>
              <a:t>th</a:t>
            </a:r>
            <a:r>
              <a:rPr lang="en-US" baseline="0" dirty="0" smtClean="0"/>
              <a:t> grade)</a:t>
            </a:r>
          </a:p>
        </p:txBody>
      </p:sp>
      <p:sp>
        <p:nvSpPr>
          <p:cNvPr id="4" name="Slide Number Placeholder 3"/>
          <p:cNvSpPr>
            <a:spLocks noGrp="1"/>
          </p:cNvSpPr>
          <p:nvPr>
            <p:ph type="sldNum" sz="quarter" idx="10"/>
          </p:nvPr>
        </p:nvSpPr>
        <p:spPr/>
        <p:txBody>
          <a:bodyPr/>
          <a:lstStyle/>
          <a:p>
            <a:fld id="{D8CBC430-630A-45C2-9B26-D7DB3414F2EF}" type="slidenum">
              <a:rPr lang="en-US" smtClean="0"/>
              <a:t>19</a:t>
            </a:fld>
            <a:endParaRPr lang="en-US"/>
          </a:p>
        </p:txBody>
      </p:sp>
    </p:spTree>
    <p:extLst>
      <p:ext uri="{BB962C8B-B14F-4D97-AF65-F5344CB8AC3E}">
        <p14:creationId xmlns:p14="http://schemas.microsoft.com/office/powerpoint/2010/main" val="658094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Teach them that hard work goes further </a:t>
            </a:r>
          </a:p>
          <a:p>
            <a:r>
              <a:rPr lang="en-US" dirty="0" smtClean="0"/>
              <a:t>than natural talent.</a:t>
            </a:r>
          </a:p>
          <a:p>
            <a:r>
              <a:rPr lang="en-US" dirty="0" smtClean="0"/>
              <a:t>Unit</a:t>
            </a:r>
            <a:r>
              <a:rPr lang="en-US" baseline="0" dirty="0" smtClean="0"/>
              <a:t> on growth mindset</a:t>
            </a:r>
          </a:p>
          <a:p>
            <a:r>
              <a:rPr lang="en-US" baseline="0" dirty="0" smtClean="0"/>
              <a:t>I can succeed, I belong, college minority students gave speeches that they would give to freshman talking about the challenges they would face</a:t>
            </a:r>
          </a:p>
          <a:p>
            <a:r>
              <a:rPr lang="en-US" dirty="0" smtClean="0"/>
              <a:t>http://onlinelibrary.wiley.com.ezproxy.library.wwu.edu/enhanced/doi/10.1111/j.1467-8624.2007.00995.x/</a:t>
            </a:r>
          </a:p>
          <a:p>
            <a:r>
              <a:rPr lang="en-US" sz="1200" b="0" i="0" kern="1200" dirty="0" smtClean="0">
                <a:solidFill>
                  <a:schemeClr val="tx1"/>
                </a:solidFill>
                <a:effectLst/>
                <a:latin typeface="+mn-lt"/>
                <a:ea typeface="+mn-ea"/>
                <a:cs typeface="+mn-cs"/>
              </a:rPr>
              <a:t>In Study 2, an intervention teaching an incremental theory to 7th graders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=48) promoted positive change in classroom motivation, compared with a control group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=43). Simultaneously, students in the control group displayed a continuing downward trajectory in grades, while this decline was reversed for students in the experimental group.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Workshop low-income</a:t>
            </a:r>
            <a:r>
              <a:rPr lang="en-US" baseline="0" dirty="0" smtClean="0"/>
              <a:t>, low achieving + problems of stereotyping oneself and malleability of intelligence. .3 higher at the end of the year</a:t>
            </a:r>
            <a:r>
              <a:rPr lang="en-US" dirty="0" smtClean="0"/>
              <a:t> – Blackwell</a:t>
            </a:r>
            <a:r>
              <a:rPr lang="en-US" baseline="0" dirty="0" smtClean="0"/>
              <a:t> et al. 2007</a:t>
            </a:r>
          </a:p>
          <a:p>
            <a:endParaRPr lang="en-US" dirty="0"/>
          </a:p>
        </p:txBody>
      </p:sp>
      <p:sp>
        <p:nvSpPr>
          <p:cNvPr id="4" name="Slide Number Placeholder 3"/>
          <p:cNvSpPr>
            <a:spLocks noGrp="1"/>
          </p:cNvSpPr>
          <p:nvPr>
            <p:ph type="sldNum" sz="quarter" idx="10"/>
          </p:nvPr>
        </p:nvSpPr>
        <p:spPr/>
        <p:txBody>
          <a:bodyPr/>
          <a:lstStyle/>
          <a:p>
            <a:fld id="{D8CBC430-630A-45C2-9B26-D7DB3414F2EF}" type="slidenum">
              <a:rPr lang="en-US" smtClean="0"/>
              <a:t>20</a:t>
            </a:fld>
            <a:endParaRPr lang="en-US"/>
          </a:p>
        </p:txBody>
      </p:sp>
    </p:spTree>
    <p:extLst>
      <p:ext uri="{BB962C8B-B14F-4D97-AF65-F5344CB8AC3E}">
        <p14:creationId xmlns:p14="http://schemas.microsoft.com/office/powerpoint/2010/main" val="151791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Pen-pals – university students “writing” to younger students about encouragement + they learned about how brain grows like a muscle – AA and white had higher GPA and reported enjoying and valuing academics more .3 up for AA and .2 for White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Values essay – ethnic minority students wrote about a value that was important to them – increase in grade point averages reduced grades gap between AA and white by 40% – Cohen, Garcia, </a:t>
            </a:r>
            <a:r>
              <a:rPr lang="en-US" baseline="0" dirty="0" err="1" smtClean="0"/>
              <a:t>Apfel</a:t>
            </a:r>
            <a:r>
              <a:rPr lang="en-US" baseline="0" dirty="0" smtClean="0"/>
              <a:t>, &amp; Master 2006</a:t>
            </a:r>
            <a:endParaRPr lang="en-US" dirty="0" smtClean="0"/>
          </a:p>
          <a:p>
            <a:endParaRPr lang="en-US" baseline="0" dirty="0" smtClean="0"/>
          </a:p>
          <a:p>
            <a:r>
              <a:rPr lang="en-US" baseline="0" dirty="0" smtClean="0"/>
              <a:t>College kids learned about anxiety in college and how it reduces over time to freshmen (first watched video) – gap closed by 52%</a:t>
            </a:r>
          </a:p>
          <a:p>
            <a:r>
              <a:rPr lang="en-US" baseline="0" dirty="0" smtClean="0"/>
              <a:t>College freshman – difficulties subside, upperclassmen discussing their college experiences. – higher GPA 80% less likely to drop out…gained strength with each term of college.</a:t>
            </a:r>
          </a:p>
        </p:txBody>
      </p:sp>
      <p:sp>
        <p:nvSpPr>
          <p:cNvPr id="4" name="Slide Number Placeholder 3"/>
          <p:cNvSpPr>
            <a:spLocks noGrp="1"/>
          </p:cNvSpPr>
          <p:nvPr>
            <p:ph type="sldNum" sz="quarter" idx="10"/>
          </p:nvPr>
        </p:nvSpPr>
        <p:spPr/>
        <p:txBody>
          <a:bodyPr/>
          <a:lstStyle/>
          <a:p>
            <a:fld id="{D8CBC430-630A-45C2-9B26-D7DB3414F2EF}" type="slidenum">
              <a:rPr lang="en-US" smtClean="0"/>
              <a:t>21</a:t>
            </a:fld>
            <a:endParaRPr lang="en-US"/>
          </a:p>
        </p:txBody>
      </p:sp>
    </p:spTree>
    <p:extLst>
      <p:ext uri="{BB962C8B-B14F-4D97-AF65-F5344CB8AC3E}">
        <p14:creationId xmlns:p14="http://schemas.microsoft.com/office/powerpoint/2010/main" val="3751878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Possibly</a:t>
            </a:r>
            <a:r>
              <a:rPr lang="en-US" baseline="0" dirty="0" smtClean="0"/>
              <a:t> something to have at the back of one’s mind when doing student-teacher meetings? </a:t>
            </a:r>
          </a:p>
          <a:p>
            <a:r>
              <a:rPr lang="en-US" sz="1200" b="0" i="0" kern="1200" dirty="0" smtClean="0">
                <a:solidFill>
                  <a:schemeClr val="tx1"/>
                </a:solidFill>
                <a:effectLst/>
                <a:latin typeface="+mn-lt"/>
                <a:ea typeface="+mn-ea"/>
                <a:cs typeface="+mn-cs"/>
              </a:rPr>
              <a:t>(Kids with puzzles:</a:t>
            </a:r>
            <a:r>
              <a:rPr lang="en-US" sz="1200" b="0" i="0" kern="1200" baseline="0" dirty="0" smtClean="0">
                <a:solidFill>
                  <a:schemeClr val="tx1"/>
                </a:solidFill>
                <a:effectLst/>
                <a:latin typeface="+mn-lt"/>
                <a:ea typeface="+mn-ea"/>
                <a:cs typeface="+mn-cs"/>
              </a:rPr>
              <a:t> growth praise v non growth praise – fixed mindset – did worse and picked less challenging, growth mindset praise – did better, picked more challenging puzzles). </a:t>
            </a:r>
          </a:p>
          <a:p>
            <a:r>
              <a:rPr lang="en-US" sz="1200" b="0" i="0" kern="1200" dirty="0" smtClean="0">
                <a:solidFill>
                  <a:schemeClr val="tx1"/>
                </a:solidFill>
                <a:effectLst/>
                <a:latin typeface="+mn-lt"/>
                <a:ea typeface="+mn-ea"/>
                <a:cs typeface="+mn-cs"/>
              </a:rPr>
              <a:t>Praising students' strategies, focus, effort, persistence, and improvement "takes the spotlight off fixed ability and puts it on the process of learning," Ms. </a:t>
            </a:r>
            <a:r>
              <a:rPr lang="en-US" sz="1200" b="0" i="0" kern="1200" dirty="0" err="1" smtClean="0">
                <a:solidFill>
                  <a:schemeClr val="tx1"/>
                </a:solidFill>
                <a:effectLst/>
                <a:latin typeface="+mn-lt"/>
                <a:ea typeface="+mn-ea"/>
                <a:cs typeface="+mn-cs"/>
              </a:rPr>
              <a:t>Dweck</a:t>
            </a:r>
            <a:r>
              <a:rPr lang="en-US" sz="1200" b="0" i="0" kern="1200" dirty="0" smtClean="0">
                <a:solidFill>
                  <a:schemeClr val="tx1"/>
                </a:solidFill>
                <a:effectLst/>
                <a:latin typeface="+mn-lt"/>
                <a:ea typeface="+mn-ea"/>
                <a:cs typeface="+mn-cs"/>
              </a:rPr>
              <a:t> said.</a:t>
            </a:r>
          </a:p>
          <a:p>
            <a:r>
              <a:rPr lang="en-US" dirty="0" smtClean="0"/>
              <a:t>http://www.edweek.org/ew/articles/2013/09/11/03mindset_ep.h33.html</a:t>
            </a:r>
          </a:p>
          <a:p>
            <a:r>
              <a:rPr lang="en-US" smtClean="0"/>
              <a:t>Other</a:t>
            </a:r>
            <a:r>
              <a:rPr lang="en-US" baseline="0" smtClean="0"/>
              <a:t> ideas?</a:t>
            </a:r>
            <a:endParaRPr lang="en-US" dirty="0"/>
          </a:p>
        </p:txBody>
      </p:sp>
      <p:sp>
        <p:nvSpPr>
          <p:cNvPr id="4" name="Slide Number Placeholder 3"/>
          <p:cNvSpPr>
            <a:spLocks noGrp="1"/>
          </p:cNvSpPr>
          <p:nvPr>
            <p:ph type="sldNum" sz="quarter" idx="10"/>
          </p:nvPr>
        </p:nvSpPr>
        <p:spPr/>
        <p:txBody>
          <a:bodyPr/>
          <a:lstStyle/>
          <a:p>
            <a:fld id="{D8CBC430-630A-45C2-9B26-D7DB3414F2EF}" type="slidenum">
              <a:rPr lang="en-US" smtClean="0"/>
              <a:t>22</a:t>
            </a:fld>
            <a:endParaRPr lang="en-US"/>
          </a:p>
        </p:txBody>
      </p:sp>
    </p:spTree>
    <p:extLst>
      <p:ext uri="{BB962C8B-B14F-4D97-AF65-F5344CB8AC3E}">
        <p14:creationId xmlns:p14="http://schemas.microsoft.com/office/powerpoint/2010/main" val="270711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Popular literature to the government – this topic is being talked about </a:t>
            </a:r>
          </a:p>
          <a:p>
            <a:endParaRPr lang="en-US" baseline="0" dirty="0" smtClean="0"/>
          </a:p>
          <a:p>
            <a:r>
              <a:rPr lang="en-US" sz="1200" b="0" i="0" kern="1200" dirty="0" smtClean="0">
                <a:solidFill>
                  <a:schemeClr val="tx1"/>
                </a:solidFill>
                <a:effectLst/>
                <a:latin typeface="+mn-lt"/>
                <a:ea typeface="+mn-ea"/>
                <a:cs typeface="+mn-cs"/>
              </a:rPr>
              <a:t>2012 - Tough’s conclusion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noncognitive skills, like persistence, self-control, curiosity, conscientiousness, grit and self-confidence, are more crucial than sheer brainpower to achieving success.</a:t>
            </a:r>
            <a:endParaRPr lang="en-US" baseline="0" dirty="0" smtClean="0"/>
          </a:p>
          <a:p>
            <a:endParaRPr lang="en-US" dirty="0" smtClean="0"/>
          </a:p>
          <a:p>
            <a:r>
              <a:rPr lang="en-US" sz="1200" b="0" i="0" kern="1200" dirty="0" smtClean="0">
                <a:solidFill>
                  <a:schemeClr val="tx1"/>
                </a:solidFill>
                <a:effectLst/>
                <a:latin typeface="+mn-lt"/>
                <a:ea typeface="+mn-ea"/>
                <a:cs typeface="+mn-cs"/>
              </a:rPr>
              <a:t>June</a:t>
            </a:r>
            <a:r>
              <a:rPr lang="en-US" sz="1200" b="0" i="0" kern="1200" baseline="0" dirty="0" smtClean="0">
                <a:solidFill>
                  <a:schemeClr val="tx1"/>
                </a:solidFill>
                <a:effectLst/>
                <a:latin typeface="+mn-lt"/>
                <a:ea typeface="+mn-ea"/>
                <a:cs typeface="+mn-cs"/>
              </a:rPr>
              <a:t> 2013 - </a:t>
            </a:r>
            <a:r>
              <a:rPr lang="en-US" sz="1200" b="0" i="0" kern="1200" dirty="0" smtClean="0">
                <a:solidFill>
                  <a:schemeClr val="tx1"/>
                </a:solidFill>
                <a:effectLst/>
                <a:latin typeface="+mn-lt"/>
                <a:ea typeface="+mn-ea"/>
                <a:cs typeface="+mn-cs"/>
              </a:rPr>
              <a:t>a group of leading </a:t>
            </a:r>
            <a:r>
              <a:rPr lang="en-US" sz="1200" b="1" i="0" kern="1200" dirty="0" smtClean="0">
                <a:solidFill>
                  <a:schemeClr val="tx1"/>
                </a:solidFill>
                <a:effectLst/>
                <a:latin typeface="+mn-lt"/>
                <a:ea typeface="+mn-ea"/>
                <a:cs typeface="+mn-cs"/>
              </a:rPr>
              <a:t>researchers, practitioners, and industry representatives convened </a:t>
            </a:r>
            <a:r>
              <a:rPr lang="en-US" sz="1200" b="0" i="0" kern="1200" dirty="0" smtClean="0">
                <a:solidFill>
                  <a:schemeClr val="tx1"/>
                </a:solidFill>
                <a:effectLst/>
                <a:latin typeface="+mn-lt"/>
                <a:ea typeface="+mn-ea"/>
                <a:cs typeface="+mn-cs"/>
              </a:rPr>
              <a:t>to discuss how students’ beliefs about their academic abilities and learning potential can affect how much they learn in school and whether they persevere in the face of academic challenges. Research demonstrates that when students learn that their academic ability is not a fixed trait, like eye color, but instead is like a muscle that can grow and develop with hard work, they do better in school. The most dramatic improvements are typically seen in low-performing students, students of color, and females in STEM-related courses.</a:t>
            </a:r>
          </a:p>
          <a:p>
            <a:endParaRPr lang="en-US" sz="1200" b="0" i="0" kern="1200" dirty="0" smtClean="0">
              <a:solidFill>
                <a:schemeClr val="tx1"/>
              </a:solidFill>
              <a:effectLst/>
              <a:latin typeface="+mn-lt"/>
              <a:ea typeface="+mn-ea"/>
              <a:cs typeface="+mn-cs"/>
            </a:endParaRPr>
          </a:p>
          <a:p>
            <a:r>
              <a:rPr lang="en-US" dirty="0" smtClean="0"/>
              <a:t>https://www.ed.gov/edblogs/technology/research/ - DRAFT</a:t>
            </a:r>
            <a:r>
              <a:rPr lang="en-US" baseline="0" dirty="0" smtClean="0"/>
              <a:t> Report by Office of Educational Technology “Promoting Grit, Tenacity, and Perseverance – Critical Factors for Success in the 21</a:t>
            </a:r>
            <a:r>
              <a:rPr lang="en-US" baseline="30000" dirty="0" smtClean="0"/>
              <a:t>st</a:t>
            </a:r>
            <a:r>
              <a:rPr lang="en-US" baseline="0" dirty="0" smtClean="0"/>
              <a:t> Century.</a:t>
            </a:r>
          </a:p>
          <a:p>
            <a:endParaRPr lang="en-US" baseline="0" dirty="0" smtClean="0"/>
          </a:p>
        </p:txBody>
      </p:sp>
      <p:sp>
        <p:nvSpPr>
          <p:cNvPr id="4" name="Slide Number Placeholder 3"/>
          <p:cNvSpPr>
            <a:spLocks noGrp="1"/>
          </p:cNvSpPr>
          <p:nvPr>
            <p:ph type="sldNum" sz="quarter" idx="10"/>
          </p:nvPr>
        </p:nvSpPr>
        <p:spPr/>
        <p:txBody>
          <a:bodyPr/>
          <a:lstStyle/>
          <a:p>
            <a:fld id="{D8CBC430-630A-45C2-9B26-D7DB3414F2EF}" type="slidenum">
              <a:rPr lang="en-US" smtClean="0"/>
              <a:t>2</a:t>
            </a:fld>
            <a:endParaRPr lang="en-US"/>
          </a:p>
        </p:txBody>
      </p:sp>
    </p:spTree>
    <p:extLst>
      <p:ext uri="{BB962C8B-B14F-4D97-AF65-F5344CB8AC3E}">
        <p14:creationId xmlns:p14="http://schemas.microsoft.com/office/powerpoint/2010/main" val="240758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BC430-630A-45C2-9B26-D7DB3414F2EF}" type="slidenum">
              <a:rPr lang="en-US" smtClean="0"/>
              <a:t>4</a:t>
            </a:fld>
            <a:endParaRPr lang="en-US"/>
          </a:p>
        </p:txBody>
      </p:sp>
    </p:spTree>
    <p:extLst>
      <p:ext uri="{BB962C8B-B14F-4D97-AF65-F5344CB8AC3E}">
        <p14:creationId xmlns:p14="http://schemas.microsoft.com/office/powerpoint/2010/main" val="262297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 difficult</a:t>
            </a:r>
            <a:r>
              <a:rPr lang="en-US" baseline="0" dirty="0" smtClean="0"/>
              <a:t> to separate there Is an interplay.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Webster</a:t>
            </a:r>
            <a:r>
              <a:rPr lang="en-US" baseline="0" dirty="0" smtClean="0"/>
              <a:t> </a:t>
            </a:r>
            <a:r>
              <a:rPr lang="en-US" dirty="0" smtClean="0"/>
              <a:t>definition: of, relating to, being, or involving conscious intellectual activity</a:t>
            </a:r>
            <a:endParaRPr lang="en-US" baseline="0" dirty="0" smtClean="0"/>
          </a:p>
          <a:p>
            <a:r>
              <a:rPr lang="en-US" sz="1200" b="0" i="0" kern="1200" baseline="0" dirty="0" smtClean="0">
                <a:solidFill>
                  <a:schemeClr val="tx1"/>
                </a:solidFill>
                <a:effectLst/>
                <a:latin typeface="+mn-lt"/>
                <a:ea typeface="+mn-ea"/>
                <a:cs typeface="+mn-cs"/>
              </a:rPr>
              <a:t>Not in dictionary - </a:t>
            </a:r>
            <a:r>
              <a:rPr lang="en-US" sz="1200" b="0" i="0" kern="1200" dirty="0" smtClean="0">
                <a:solidFill>
                  <a:schemeClr val="tx1"/>
                </a:solidFill>
                <a:effectLst/>
                <a:latin typeface="+mn-lt"/>
                <a:ea typeface="+mn-ea"/>
                <a:cs typeface="+mn-cs"/>
              </a:rPr>
              <a:t>James Heckman, an economist at the University of Chicago coined</a:t>
            </a:r>
            <a:r>
              <a:rPr lang="en-US" sz="1200" b="0" i="0" kern="1200" baseline="0" dirty="0" smtClean="0">
                <a:solidFill>
                  <a:schemeClr val="tx1"/>
                </a:solidFill>
                <a:effectLst/>
                <a:latin typeface="+mn-lt"/>
                <a:ea typeface="+mn-ea"/>
                <a:cs typeface="+mn-cs"/>
              </a:rPr>
              <a:t> the term – noncognitive to describe everything other than cognitive ability that contributed to success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Lit review that we</a:t>
            </a:r>
            <a:r>
              <a:rPr lang="en-US" baseline="0" dirty="0" smtClean="0"/>
              <a:t> will get to in just a sec they define it more broadly: Cognitive </a:t>
            </a:r>
            <a:r>
              <a:rPr lang="en-US" dirty="0" smtClean="0"/>
              <a:t>What you learn v noncognitive</a:t>
            </a:r>
            <a:r>
              <a:rPr lang="en-US" baseline="0" dirty="0" smtClean="0"/>
              <a:t> </a:t>
            </a:r>
            <a:r>
              <a:rPr lang="en-US" dirty="0" smtClean="0"/>
              <a:t>how you learn (everything that helps</a:t>
            </a:r>
            <a:r>
              <a:rPr lang="en-US" baseline="0" dirty="0" smtClean="0"/>
              <a:t> a student learn the content.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 “noncognitive” factors—attributes, dispositions, social skills, attitudes, and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intrapersonal resources, independent of intellectual ability—</a:t>
            </a:r>
            <a:r>
              <a:rPr lang="en-US" dirty="0" err="1" smtClean="0"/>
              <a:t>Gov</a:t>
            </a:r>
            <a:r>
              <a:rPr lang="en-US" baseline="0" dirty="0" smtClean="0"/>
              <a:t> report</a:t>
            </a:r>
            <a:endParaRPr lang="en-US" dirty="0" smtClean="0"/>
          </a:p>
          <a:p>
            <a:endParaRPr lang="en-US" dirty="0"/>
          </a:p>
        </p:txBody>
      </p:sp>
      <p:sp>
        <p:nvSpPr>
          <p:cNvPr id="4" name="Slide Number Placeholder 3"/>
          <p:cNvSpPr>
            <a:spLocks noGrp="1"/>
          </p:cNvSpPr>
          <p:nvPr>
            <p:ph type="sldNum" sz="quarter" idx="10"/>
          </p:nvPr>
        </p:nvSpPr>
        <p:spPr/>
        <p:txBody>
          <a:bodyPr/>
          <a:lstStyle/>
          <a:p>
            <a:fld id="{D8CBC430-630A-45C2-9B26-D7DB3414F2EF}" type="slidenum">
              <a:rPr lang="en-US" smtClean="0"/>
              <a:t>5</a:t>
            </a:fld>
            <a:endParaRPr lang="en-US"/>
          </a:p>
        </p:txBody>
      </p:sp>
    </p:spTree>
    <p:extLst>
      <p:ext uri="{BB962C8B-B14F-4D97-AF65-F5344CB8AC3E}">
        <p14:creationId xmlns:p14="http://schemas.microsoft.com/office/powerpoint/2010/main" val="2757539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studies</a:t>
            </a:r>
            <a:r>
              <a:rPr lang="en-US" baseline="0" dirty="0" smtClean="0"/>
              <a:t> have shown GPA more predictive </a:t>
            </a:r>
            <a:endParaRPr lang="en-US" dirty="0" smtClean="0"/>
          </a:p>
          <a:p>
            <a:r>
              <a:rPr lang="en-US" dirty="0" smtClean="0"/>
              <a:t>GED</a:t>
            </a:r>
            <a:r>
              <a:rPr lang="en-US" baseline="0" dirty="0" smtClean="0"/>
              <a:t> study – once again James Heckman economist at the university of Chicago studying “smarter” GED students in comparison to high school graduates – began studying what made the difference? Everything other than sheer intelligence?</a:t>
            </a:r>
          </a:p>
        </p:txBody>
      </p:sp>
      <p:sp>
        <p:nvSpPr>
          <p:cNvPr id="4" name="Slide Number Placeholder 3"/>
          <p:cNvSpPr>
            <a:spLocks noGrp="1"/>
          </p:cNvSpPr>
          <p:nvPr>
            <p:ph type="sldNum" sz="quarter" idx="10"/>
          </p:nvPr>
        </p:nvSpPr>
        <p:spPr/>
        <p:txBody>
          <a:bodyPr/>
          <a:lstStyle/>
          <a:p>
            <a:fld id="{D8CBC430-630A-45C2-9B26-D7DB3414F2EF}" type="slidenum">
              <a:rPr lang="en-US" smtClean="0"/>
              <a:t>6</a:t>
            </a:fld>
            <a:endParaRPr lang="en-US"/>
          </a:p>
        </p:txBody>
      </p:sp>
    </p:spTree>
    <p:extLst>
      <p:ext uri="{BB962C8B-B14F-4D97-AF65-F5344CB8AC3E}">
        <p14:creationId xmlns:p14="http://schemas.microsoft.com/office/powerpoint/2010/main" val="2479825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Took a review of the existing literature and empirical data – found that they could group it into 5 categories that influence academic performance</a:t>
            </a:r>
          </a:p>
          <a:p>
            <a:r>
              <a:rPr lang="en-US" sz="1200" kern="1200" dirty="0" smtClean="0">
                <a:solidFill>
                  <a:schemeClr val="tx1"/>
                </a:solidFill>
                <a:effectLst/>
                <a:latin typeface="+mn-lt"/>
                <a:ea typeface="+mn-ea"/>
                <a:cs typeface="+mn-cs"/>
              </a:rPr>
              <a:t>Academic behaviors - are stuff you can pretty much see. Studying, attending class</a:t>
            </a:r>
          </a:p>
          <a:p>
            <a:r>
              <a:rPr lang="en-US" sz="1200" kern="1200" dirty="0" smtClean="0">
                <a:solidFill>
                  <a:schemeClr val="tx1"/>
                </a:solidFill>
                <a:effectLst/>
                <a:latin typeface="+mn-lt"/>
                <a:ea typeface="+mn-ea"/>
                <a:cs typeface="+mn-cs"/>
              </a:rPr>
              <a:t>Academic perseverance  - grit, tenacity, delayed gratification, self-control – think Angela</a:t>
            </a:r>
            <a:r>
              <a:rPr lang="en-US" sz="1200" kern="1200" baseline="0" dirty="0" smtClean="0">
                <a:solidFill>
                  <a:schemeClr val="tx1"/>
                </a:solidFill>
                <a:effectLst/>
                <a:latin typeface="+mn-lt"/>
                <a:ea typeface="+mn-ea"/>
                <a:cs typeface="+mn-cs"/>
              </a:rPr>
              <a:t> Duckworth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Academic Mindsets are the psycho-social attitudes or beliefs one has about oneself in relation to academic work. (Carol </a:t>
            </a:r>
            <a:r>
              <a:rPr lang="en-US" sz="1200" kern="1200" dirty="0" err="1" smtClean="0">
                <a:solidFill>
                  <a:schemeClr val="tx1"/>
                </a:solidFill>
                <a:effectLst/>
                <a:latin typeface="+mn-lt"/>
                <a:ea typeface="+mn-ea"/>
                <a:cs typeface="+mn-cs"/>
              </a:rPr>
              <a:t>Dyweck</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Learning strategies – time</a:t>
            </a:r>
            <a:r>
              <a:rPr lang="en-US" sz="1200" kern="1200" baseline="0" dirty="0" smtClean="0">
                <a:solidFill>
                  <a:schemeClr val="tx1"/>
                </a:solidFill>
                <a:effectLst/>
                <a:latin typeface="+mn-lt"/>
                <a:ea typeface="+mn-ea"/>
                <a:cs typeface="+mn-cs"/>
              </a:rPr>
              <a:t> management, goal-setting – “Study Skills”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Social Skills – empathy,</a:t>
            </a:r>
            <a:r>
              <a:rPr lang="en-US" sz="1200" kern="1200" baseline="0" dirty="0" smtClean="0">
                <a:solidFill>
                  <a:schemeClr val="tx1"/>
                </a:solidFill>
                <a:effectLst/>
                <a:latin typeface="+mn-lt"/>
                <a:ea typeface="+mn-ea"/>
                <a:cs typeface="+mn-cs"/>
              </a:rPr>
              <a:t> cooperation, assertion </a:t>
            </a:r>
            <a:endParaRPr lang="en-US" dirty="0"/>
          </a:p>
        </p:txBody>
      </p:sp>
      <p:sp>
        <p:nvSpPr>
          <p:cNvPr id="4" name="Slide Number Placeholder 3"/>
          <p:cNvSpPr>
            <a:spLocks noGrp="1"/>
          </p:cNvSpPr>
          <p:nvPr>
            <p:ph type="sldNum" sz="quarter" idx="10"/>
          </p:nvPr>
        </p:nvSpPr>
        <p:spPr/>
        <p:txBody>
          <a:bodyPr/>
          <a:lstStyle/>
          <a:p>
            <a:fld id="{D8CBC430-630A-45C2-9B26-D7DB3414F2EF}" type="slidenum">
              <a:rPr lang="en-US" smtClean="0"/>
              <a:t>7</a:t>
            </a:fld>
            <a:endParaRPr lang="en-US"/>
          </a:p>
        </p:txBody>
      </p:sp>
    </p:spTree>
    <p:extLst>
      <p:ext uri="{BB962C8B-B14F-4D97-AF65-F5344CB8AC3E}">
        <p14:creationId xmlns:p14="http://schemas.microsoft.com/office/powerpoint/2010/main" val="318018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Behaviors</a:t>
            </a:r>
            <a:r>
              <a:rPr lang="en-US" sz="1200" kern="1200" baseline="0" dirty="0" smtClean="0">
                <a:solidFill>
                  <a:schemeClr val="tx1"/>
                </a:solidFill>
                <a:effectLst/>
                <a:latin typeface="+mn-lt"/>
                <a:ea typeface="+mn-ea"/>
                <a:cs typeface="+mn-cs"/>
              </a:rPr>
              <a:t>-easy to see and measure, strong effect on grades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Perseverance – moderate relationships to student performance (perseverance is motivated through mindset) “Students will be more likely to persevere when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learning environment has a fair and respectful climate, conveys high expectations,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emphasizes effort over ability, and provides necessary tangible resources—materials, human,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and time.” – DOE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Academic mindsets – interventions have shown it can affect performance and it is malleable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Learning strategies – knowing how and when to use learning strategies is associated with higher overall learning and better academic success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Social Skills – more tenuous link – almost all correlational</a:t>
            </a:r>
            <a:r>
              <a:rPr lang="en-US" sz="1200" kern="1200" baseline="0" dirty="0" smtClean="0">
                <a:solidFill>
                  <a:schemeClr val="tx1"/>
                </a:solidFill>
                <a:effectLst/>
                <a:latin typeface="+mn-lt"/>
                <a:ea typeface="+mn-ea"/>
                <a:cs typeface="+mn-cs"/>
              </a:rPr>
              <a:t> rather than causal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8CBC430-630A-45C2-9B26-D7DB3414F2EF}" type="slidenum">
              <a:rPr lang="en-US" smtClean="0"/>
              <a:t>8</a:t>
            </a:fld>
            <a:endParaRPr lang="en-US"/>
          </a:p>
        </p:txBody>
      </p:sp>
    </p:spTree>
    <p:extLst>
      <p:ext uri="{BB962C8B-B14F-4D97-AF65-F5344CB8AC3E}">
        <p14:creationId xmlns:p14="http://schemas.microsoft.com/office/powerpoint/2010/main" val="22075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“Academic mindsets and use of learning strategies have a strong and consistent positive relationship across a wide variety of studies in several different subject areas with students in the middle grades, high school, and college.”</a:t>
            </a:r>
          </a:p>
          <a:p>
            <a:r>
              <a:rPr lang="en-US" dirty="0" smtClean="0"/>
              <a:t>DOE report</a:t>
            </a:r>
            <a:endParaRPr lang="en-US" dirty="0"/>
          </a:p>
        </p:txBody>
      </p:sp>
      <p:sp>
        <p:nvSpPr>
          <p:cNvPr id="4" name="Slide Number Placeholder 3"/>
          <p:cNvSpPr>
            <a:spLocks noGrp="1"/>
          </p:cNvSpPr>
          <p:nvPr>
            <p:ph type="sldNum" sz="quarter" idx="10"/>
          </p:nvPr>
        </p:nvSpPr>
        <p:spPr/>
        <p:txBody>
          <a:bodyPr/>
          <a:lstStyle/>
          <a:p>
            <a:fld id="{D8CBC430-630A-45C2-9B26-D7DB3414F2EF}" type="slidenum">
              <a:rPr lang="en-US" smtClean="0"/>
              <a:t>9</a:t>
            </a:fld>
            <a:endParaRPr lang="en-US"/>
          </a:p>
        </p:txBody>
      </p:sp>
    </p:spTree>
    <p:extLst>
      <p:ext uri="{BB962C8B-B14F-4D97-AF65-F5344CB8AC3E}">
        <p14:creationId xmlns:p14="http://schemas.microsoft.com/office/powerpoint/2010/main" val="1221599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Decades</a:t>
            </a:r>
            <a:r>
              <a:rPr lang="en-US" baseline="0" dirty="0" smtClean="0"/>
              <a:t> of research by Carol </a:t>
            </a:r>
            <a:r>
              <a:rPr lang="en-US" baseline="0" dirty="0" err="1" smtClean="0"/>
              <a:t>Dyweck</a:t>
            </a:r>
            <a:r>
              <a:rPr lang="en-US" baseline="0" dirty="0" smtClean="0"/>
              <a:t> have focused on the factor of </a:t>
            </a:r>
            <a:r>
              <a:rPr lang="en-US" b="1" baseline="0" dirty="0" smtClean="0"/>
              <a:t>m</a:t>
            </a:r>
            <a:r>
              <a:rPr lang="en-US" b="1" dirty="0" smtClean="0"/>
              <a:t>y ability and competence grow with</a:t>
            </a:r>
            <a:r>
              <a:rPr lang="en-US" b="1" baseline="0" dirty="0" smtClean="0"/>
              <a:t> effort</a:t>
            </a:r>
            <a:endParaRPr lang="en-US" b="1" dirty="0"/>
          </a:p>
        </p:txBody>
      </p:sp>
      <p:sp>
        <p:nvSpPr>
          <p:cNvPr id="4" name="Slide Number Placeholder 3"/>
          <p:cNvSpPr>
            <a:spLocks noGrp="1"/>
          </p:cNvSpPr>
          <p:nvPr>
            <p:ph type="sldNum" sz="quarter" idx="10"/>
          </p:nvPr>
        </p:nvSpPr>
        <p:spPr/>
        <p:txBody>
          <a:bodyPr/>
          <a:lstStyle/>
          <a:p>
            <a:fld id="{D8CBC430-630A-45C2-9B26-D7DB3414F2EF}" type="slidenum">
              <a:rPr lang="en-US" smtClean="0"/>
              <a:t>10</a:t>
            </a:fld>
            <a:endParaRPr lang="en-US"/>
          </a:p>
        </p:txBody>
      </p:sp>
    </p:spTree>
    <p:extLst>
      <p:ext uri="{BB962C8B-B14F-4D97-AF65-F5344CB8AC3E}">
        <p14:creationId xmlns:p14="http://schemas.microsoft.com/office/powerpoint/2010/main" val="34836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A069CB8-F204-4D06-B913-C5A26A89888A}" type="datetimeFigureOut">
              <a:rPr lang="en-US" smtClean="0"/>
              <a:t>3/11/2014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08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t>3/11/2014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050349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3/11/2014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03557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3/11/2014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065393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3/11/2014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1569910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3/11/2014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96613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t>3/11/2014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47110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3/11/2014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89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3/11/2014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285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3/11/2014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28346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3/11/2014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936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3/11/2014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3472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3/11/2014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163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3/11/2014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940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02C1E-28F2-47E9-802D-339E64E2F920}" type="datetimeFigureOut">
              <a:rPr lang="en-US" smtClean="0"/>
              <a:t>3/11/2014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47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71A48-F18A-45B3-BC05-1E27DA3F88AF}" type="datetimeFigureOut">
              <a:rPr lang="en-US" smtClean="0"/>
              <a:t>3/11/2014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733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3/11/2014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4403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C5B261-8843-42D1-AAFC-05E20E2D9B97}" type="datetimeFigureOut">
              <a:rPr lang="en-US" smtClean="0"/>
              <a:t>3/11/2014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675524"/>
      </p:ext>
    </p:extLst>
  </p:cSld>
  <p:clrMap bg1="lt1" tx1="dk1" bg2="lt2" tx2="dk2" accent1="accent1" accent2="accent2" accent3="accent3" accent4="accent4" accent5="accent5" accent6="accent6" hlink="hlink" folHlink="folHlink"/>
  <p:sldLayoutIdLst>
    <p:sldLayoutId id="2147485044" r:id="rId1"/>
    <p:sldLayoutId id="2147485045" r:id="rId2"/>
    <p:sldLayoutId id="2147485046" r:id="rId3"/>
    <p:sldLayoutId id="2147485047" r:id="rId4"/>
    <p:sldLayoutId id="2147485048" r:id="rId5"/>
    <p:sldLayoutId id="2147485049" r:id="rId6"/>
    <p:sldLayoutId id="2147485050" r:id="rId7"/>
    <p:sldLayoutId id="2147485051" r:id="rId8"/>
    <p:sldLayoutId id="2147485052" r:id="rId9"/>
    <p:sldLayoutId id="2147485053" r:id="rId10"/>
    <p:sldLayoutId id="2147485054" r:id="rId11"/>
    <p:sldLayoutId id="2147485055" r:id="rId12"/>
    <p:sldLayoutId id="2147485056" r:id="rId13"/>
    <p:sldLayoutId id="2147485057" r:id="rId14"/>
    <p:sldLayoutId id="2147485058" r:id="rId15"/>
    <p:sldLayoutId id="2147485059" r:id="rId16"/>
    <p:sldLayoutId id="2147485060"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onesearch.library.wwu.edu/primo_library/libweb/action/display.do?frbrVersion=3&amp;tabs=detailsTab&amp;ct=display&amp;fn=search&amp;doc=TN_sciversesciencedirect_elsevierS0022-1031(10)00258-1&amp;indx=2&amp;recIds=TN_sciversesciencedirect_elsevierS0022-1031(10)00258-1&amp;recIdxs=1&amp;elementId=1&amp;renderMode=poppedOut&amp;displayMode=full&amp;frbrVersion=3&amp;dscnt=0&amp;vl(2497039UI5)=00&amp;scp.scps=scope:(NZ),scope:(WWU),primo_central_multiple_fe&amp;tab=default&amp;dstmp=1393926857235&amp;srt=rank&amp;mode=Advanced&amp;&amp;vl(D2497035UI0)=any&amp;vl(1UIStartWith1)=contains&amp;vl(D2497034UI1)=any&amp;vl(2497040UI5)=00&amp;vl(freeText0)=Stigler&amp;vid=WWU&amp;vl(2497041UI5)=Year&amp;vl(2497043UI5)=00&amp;vl(freeText6)=&amp;frbg=&amp;vl(2497042UI5)=00&amp;dum=true&amp;vl(378267593UI6)=any&amp;vl(D2497038UI2)=all_items&amp;vl(D2497036UI4)=all_items&amp;vl(1UIStartWith0)=contains&amp;Submit=OneSearch&amp;vl(2497044UI5)=Year&amp;vl(freeText1)=perseverance&amp;vl(1UIStartWith6)=contains&amp;vl(D2497037UI3)=all_item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hyperlink" Target="http://www.amazon.com/Mindset-Psychology-Success-Carol-Dweck-ebook/dp/B000FCKPHG/ref=sr_1_1?s=digital-text&amp;ie=UTF8&amp;qid=1393907177&amp;sr=1-1&amp;keywords=Minds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csr.uchicago.edu/sites/default/files/publications/Noncognitive%20Report.pdf" TargetMode="Externa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gov/edblogs/technology/research/"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mindsetonline.com/testyourmindset/step1.php"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ccsr.uchicago.edu/sites/default/files/publications/Noncognitive%20Report.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8" Type="http://schemas.openxmlformats.org/officeDocument/2006/relationships/hyperlink" Target="http://www.amazon.com/gp/product/B00EQD9UIU/ref=s9_simh_gw_p351_d1_i2?pf_rd_m=ATVPDKIKX0DER&amp;pf_rd_s=center-2&amp;pf_rd_r=14FX1QFPV20VNPSSVMSM&amp;pf_rd_t=101&amp;pf_rd_p=1688200382&amp;pf_rd_i=507846" TargetMode="External"/><Relationship Id="rId3" Type="http://schemas.openxmlformats.org/officeDocument/2006/relationships/hyperlink" Target="http://www.mindsetworks.com/free-resources/" TargetMode="External"/><Relationship Id="rId7"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www.amazon.com/Fantastic-Elastic-Brain-JoAnn-Ph-D/dp/0982993803/ref=sr_1_cc_1?s=aps&amp;ie=UTF8&amp;qid=1393906380&amp;sr=1-1-catcorr&amp;keywords=fantastic+elastic+brain" TargetMode="External"/><Relationship Id="rId5" Type="http://schemas.openxmlformats.org/officeDocument/2006/relationships/hyperlink" Target="http://www.impaqint.com/sites/default/files/project-reports/impaq%20student%20academic%20mindset%20interventions%20report%20august%202012.pdf" TargetMode="External"/><Relationship Id="rId4" Type="http://schemas.openxmlformats.org/officeDocument/2006/relationships/hyperlink" Target="https://www.k12.wa.us/SecondaryEducation/CareerCollegeReadiness/Nav101Lessons/Grades9-10/Gr9-10_L4_DevGrowthMindset.pdf" TargetMode="External"/><Relationship Id="rId9"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hyperlink" Target="http://www.nytimes.com/2012/08/26/books/review/how-children-succeed-by-paul-tough.html?pagewanted=al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hyperlink" Target="http://www.whitehouse.gov/blog/2013/06/28/leveraging-mental-muscle-academic-excellenc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whytry.org/shop/index.php"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hyperlink" Target="http://onlinelibrary.wiley.com.ezproxy.library.wwu.edu/enhanced/doi/10.1111/j.1467-8624.2007.00995.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impaqint.com/sites/default/files/project-reports/impaq%20student%20academic%20mindset%20interventions%20report%20august%202012.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ascd.org/publications/educational-leadership/oct07/vol65/num02/The-Perils-and-Promises-of-Praise.aspx"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ccsr.uchicago.edu/sites/default/files/publications/Noncognitive%20Report.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asa.org/content.aspx?id=28360"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ccsr.uchicago.edu/sites/default/files/publications/Noncognitive%20Report.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asa.org/content.aspx?id=2836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ccsr.uchicago.edu/sites/default/files/publications/Noncognitive%20Report.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csr.uchicago.edu/sites/default/files/publications/Noncognitive%20Report.pdf"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s://ccsr.uchicago.edu/sites/default/files/publications/Noncognitive%20Report.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6112" y="1165860"/>
            <a:ext cx="9448240" cy="2343150"/>
          </a:xfrm>
        </p:spPr>
        <p:txBody>
          <a:bodyPr>
            <a:normAutofit/>
          </a:bodyPr>
          <a:lstStyle/>
          <a:p>
            <a:r>
              <a:rPr lang="en-US" dirty="0" smtClean="0"/>
              <a:t>Noncognitive Factors</a:t>
            </a:r>
            <a:br>
              <a:rPr lang="en-US" dirty="0" smtClean="0"/>
            </a:br>
            <a:r>
              <a:rPr lang="en-US" sz="4300" dirty="0" smtClean="0"/>
              <a:t>&amp; the Role of the School Counselor </a:t>
            </a:r>
            <a:endParaRPr lang="en-US" sz="4300" dirty="0"/>
          </a:p>
        </p:txBody>
      </p:sp>
      <p:sp>
        <p:nvSpPr>
          <p:cNvPr id="3" name="Subtitle 2"/>
          <p:cNvSpPr>
            <a:spLocks noGrp="1"/>
          </p:cNvSpPr>
          <p:nvPr>
            <p:ph type="subTitle" idx="1"/>
          </p:nvPr>
        </p:nvSpPr>
        <p:spPr/>
        <p:txBody>
          <a:bodyPr/>
          <a:lstStyle/>
          <a:p>
            <a:r>
              <a:rPr lang="en-US" dirty="0" smtClean="0"/>
              <a:t>Elizabeth Vaughan 3.4.14</a:t>
            </a:r>
            <a:endParaRPr lang="en-US" dirty="0"/>
          </a:p>
        </p:txBody>
      </p:sp>
    </p:spTree>
    <p:extLst>
      <p:ext uri="{BB962C8B-B14F-4D97-AF65-F5344CB8AC3E}">
        <p14:creationId xmlns:p14="http://schemas.microsoft.com/office/powerpoint/2010/main" val="3425511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More about Mindsets</a:t>
            </a:r>
            <a:endParaRPr lang="en-US" dirty="0"/>
          </a:p>
        </p:txBody>
      </p:sp>
      <p:sp>
        <p:nvSpPr>
          <p:cNvPr id="5" name="Text Placeholder 4"/>
          <p:cNvSpPr>
            <a:spLocks noGrp="1"/>
          </p:cNvSpPr>
          <p:nvPr>
            <p:ph type="body" idx="1"/>
          </p:nvPr>
        </p:nvSpPr>
        <p:spPr>
          <a:xfrm>
            <a:off x="1295402" y="2370402"/>
            <a:ext cx="4718304" cy="576262"/>
          </a:xfrm>
        </p:spPr>
        <p:txBody>
          <a:bodyPr/>
          <a:lstStyle/>
          <a:p>
            <a:r>
              <a:rPr lang="en-US" dirty="0" smtClean="0"/>
              <a:t>Growth Mindset	</a:t>
            </a:r>
            <a:endParaRPr lang="en-US" dirty="0"/>
          </a:p>
        </p:txBody>
      </p:sp>
      <p:sp>
        <p:nvSpPr>
          <p:cNvPr id="7" name="Text Placeholder 6"/>
          <p:cNvSpPr>
            <a:spLocks noGrp="1"/>
          </p:cNvSpPr>
          <p:nvPr>
            <p:ph type="body" sz="quarter" idx="3"/>
          </p:nvPr>
        </p:nvSpPr>
        <p:spPr>
          <a:xfrm>
            <a:off x="6096000" y="2377175"/>
            <a:ext cx="4718304" cy="576262"/>
          </a:xfrm>
        </p:spPr>
        <p:txBody>
          <a:bodyPr/>
          <a:lstStyle/>
          <a:p>
            <a:r>
              <a:rPr lang="en-US" dirty="0" smtClean="0"/>
              <a:t>Fixed Mindset</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126178095"/>
              </p:ext>
            </p:extLst>
          </p:nvPr>
        </p:nvGraphicFramePr>
        <p:xfrm>
          <a:off x="1295402" y="2921103"/>
          <a:ext cx="9626600" cy="3429000"/>
        </p:xfrm>
        <a:graphic>
          <a:graphicData uri="http://schemas.openxmlformats.org/drawingml/2006/table">
            <a:tbl>
              <a:tblPr firstRow="1" bandRow="1">
                <a:tableStyleId>{22838BEF-8BB2-4498-84A7-C5851F593DF1}</a:tableStyleId>
              </a:tblPr>
              <a:tblGrid>
                <a:gridCol w="4813301"/>
                <a:gridCol w="4813299"/>
              </a:tblGrid>
              <a:tr h="482826">
                <a:tc>
                  <a:txBody>
                    <a:bodyPr/>
                    <a:lstStyle/>
                    <a:p>
                      <a:r>
                        <a:rPr lang="en-US" dirty="0" smtClean="0"/>
                        <a:t>Intelligence</a:t>
                      </a:r>
                      <a:r>
                        <a:rPr lang="en-US" baseline="0" dirty="0" smtClean="0"/>
                        <a:t> can be developed </a:t>
                      </a:r>
                      <a:endParaRPr lang="en-US" dirty="0"/>
                    </a:p>
                  </a:txBody>
                  <a:tcPr/>
                </a:tc>
                <a:tc>
                  <a:txBody>
                    <a:bodyPr/>
                    <a:lstStyle/>
                    <a:p>
                      <a:r>
                        <a:rPr lang="en-US" dirty="0" smtClean="0"/>
                        <a:t>Intelligence</a:t>
                      </a:r>
                      <a:r>
                        <a:rPr lang="en-US" baseline="0" dirty="0" smtClean="0"/>
                        <a:t> is static</a:t>
                      </a:r>
                      <a:endParaRPr lang="en-US" dirty="0"/>
                    </a:p>
                  </a:txBody>
                  <a:tcPr/>
                </a:tc>
              </a:tr>
              <a:tr h="491029">
                <a:tc>
                  <a:txBody>
                    <a:bodyPr/>
                    <a:lstStyle/>
                    <a:p>
                      <a:r>
                        <a:rPr lang="en-US" dirty="0" smtClean="0"/>
                        <a:t>Embrace</a:t>
                      </a:r>
                      <a:r>
                        <a:rPr lang="en-US" baseline="0" dirty="0" smtClean="0"/>
                        <a:t> challenges </a:t>
                      </a:r>
                      <a:endParaRPr lang="en-US" dirty="0"/>
                    </a:p>
                  </a:txBody>
                  <a:tcPr/>
                </a:tc>
                <a:tc>
                  <a:txBody>
                    <a:bodyPr/>
                    <a:lstStyle/>
                    <a:p>
                      <a:r>
                        <a:rPr lang="en-US" dirty="0" smtClean="0"/>
                        <a:t>Avoid challenges</a:t>
                      </a:r>
                      <a:endParaRPr lang="en-US" dirty="0"/>
                    </a:p>
                  </a:txBody>
                  <a:tcPr/>
                </a:tc>
              </a:tr>
              <a:tr h="491029">
                <a:tc>
                  <a:txBody>
                    <a:bodyPr/>
                    <a:lstStyle/>
                    <a:p>
                      <a:r>
                        <a:rPr lang="en-US" dirty="0" smtClean="0"/>
                        <a:t>Persist in face of setbacks</a:t>
                      </a:r>
                      <a:endParaRPr lang="en-US" dirty="0"/>
                    </a:p>
                  </a:txBody>
                  <a:tcPr/>
                </a:tc>
                <a:tc>
                  <a:txBody>
                    <a:bodyPr/>
                    <a:lstStyle/>
                    <a:p>
                      <a:r>
                        <a:rPr lang="en-US" dirty="0" smtClean="0"/>
                        <a:t>Give</a:t>
                      </a:r>
                      <a:r>
                        <a:rPr lang="en-US" baseline="0" dirty="0" smtClean="0"/>
                        <a:t> up easily</a:t>
                      </a:r>
                      <a:endParaRPr lang="en-US" dirty="0"/>
                    </a:p>
                  </a:txBody>
                  <a:tcPr/>
                </a:tc>
              </a:tr>
              <a:tr h="491029">
                <a:tc>
                  <a:txBody>
                    <a:bodyPr/>
                    <a:lstStyle/>
                    <a:p>
                      <a:r>
                        <a:rPr lang="en-US" dirty="0" smtClean="0"/>
                        <a:t>See effort as path</a:t>
                      </a:r>
                      <a:r>
                        <a:rPr lang="en-US" baseline="0" dirty="0" smtClean="0"/>
                        <a:t> to mastery</a:t>
                      </a:r>
                      <a:endParaRPr lang="en-US" dirty="0"/>
                    </a:p>
                  </a:txBody>
                  <a:tcPr/>
                </a:tc>
                <a:tc>
                  <a:txBody>
                    <a:bodyPr/>
                    <a:lstStyle/>
                    <a:p>
                      <a:r>
                        <a:rPr lang="en-US" dirty="0" smtClean="0"/>
                        <a:t>See efforts as fruitless</a:t>
                      </a:r>
                      <a:endParaRPr lang="en-US" dirty="0"/>
                    </a:p>
                  </a:txBody>
                  <a:tcPr/>
                </a:tc>
              </a:tr>
              <a:tr h="491029">
                <a:tc>
                  <a:txBody>
                    <a:bodyPr/>
                    <a:lstStyle/>
                    <a:p>
                      <a:r>
                        <a:rPr lang="en-US" dirty="0" smtClean="0"/>
                        <a:t>Learn</a:t>
                      </a:r>
                      <a:r>
                        <a:rPr lang="en-US" baseline="0" dirty="0" smtClean="0"/>
                        <a:t> from criticism</a:t>
                      </a:r>
                      <a:endParaRPr lang="en-US" dirty="0"/>
                    </a:p>
                  </a:txBody>
                  <a:tcPr/>
                </a:tc>
                <a:tc>
                  <a:txBody>
                    <a:bodyPr/>
                    <a:lstStyle/>
                    <a:p>
                      <a:r>
                        <a:rPr lang="en-US" dirty="0" smtClean="0"/>
                        <a:t>Ignore useful negative feedback</a:t>
                      </a:r>
                      <a:endParaRPr lang="en-US" dirty="0"/>
                    </a:p>
                  </a:txBody>
                  <a:tcPr/>
                </a:tc>
              </a:tr>
              <a:tr h="491029">
                <a:tc>
                  <a:txBody>
                    <a:bodyPr/>
                    <a:lstStyle/>
                    <a:p>
                      <a:r>
                        <a:rPr lang="en-US" dirty="0" smtClean="0"/>
                        <a:t>Find</a:t>
                      </a:r>
                      <a:r>
                        <a:rPr lang="en-US" baseline="0" dirty="0" smtClean="0"/>
                        <a:t> lessons &amp; inspiration in success of others</a:t>
                      </a:r>
                      <a:endParaRPr lang="en-US" dirty="0"/>
                    </a:p>
                  </a:txBody>
                  <a:tcPr/>
                </a:tc>
                <a:tc>
                  <a:txBody>
                    <a:bodyPr/>
                    <a:lstStyle/>
                    <a:p>
                      <a:r>
                        <a:rPr lang="en-US" dirty="0" smtClean="0"/>
                        <a:t>Feel</a:t>
                      </a:r>
                      <a:r>
                        <a:rPr lang="en-US" baseline="0" dirty="0" smtClean="0"/>
                        <a:t> threatened by success of others</a:t>
                      </a:r>
                      <a:endParaRPr lang="en-US" dirty="0"/>
                    </a:p>
                  </a:txBody>
                  <a:tcPr/>
                </a:tc>
              </a:tr>
              <a:tr h="491029">
                <a:tc>
                  <a:txBody>
                    <a:bodyPr/>
                    <a:lstStyle/>
                    <a:p>
                      <a:r>
                        <a:rPr lang="en-US" dirty="0" smtClean="0"/>
                        <a:t>Reach ever-</a:t>
                      </a:r>
                      <a:r>
                        <a:rPr lang="en-US" baseline="0" dirty="0" smtClean="0"/>
                        <a:t>higher levels of achievement </a:t>
                      </a:r>
                      <a:endParaRPr lang="en-US" dirty="0"/>
                    </a:p>
                  </a:txBody>
                  <a:tcPr/>
                </a:tc>
                <a:tc>
                  <a:txBody>
                    <a:bodyPr/>
                    <a:lstStyle/>
                    <a:p>
                      <a:r>
                        <a:rPr lang="en-US" dirty="0" smtClean="0"/>
                        <a:t>May plateau</a:t>
                      </a:r>
                      <a:r>
                        <a:rPr lang="en-US" baseline="0" dirty="0" smtClean="0"/>
                        <a:t> early &amp; achieve less than full potential</a:t>
                      </a:r>
                      <a:endParaRPr lang="en-US" dirty="0"/>
                    </a:p>
                  </a:txBody>
                  <a:tcPr/>
                </a:tc>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1460">
            <a:off x="9159790" y="409403"/>
            <a:ext cx="2747074" cy="3708551"/>
          </a:xfrm>
          <a:prstGeom prst="rect">
            <a:avLst/>
          </a:prstGeom>
        </p:spPr>
      </p:pic>
      <p:sp>
        <p:nvSpPr>
          <p:cNvPr id="16" name="TextBox 15"/>
          <p:cNvSpPr txBox="1"/>
          <p:nvPr/>
        </p:nvSpPr>
        <p:spPr>
          <a:xfrm>
            <a:off x="6972300" y="6488668"/>
            <a:ext cx="5194298" cy="369332"/>
          </a:xfrm>
          <a:prstGeom prst="rect">
            <a:avLst/>
          </a:prstGeom>
          <a:noFill/>
        </p:spPr>
        <p:txBody>
          <a:bodyPr wrap="square" rtlCol="0">
            <a:spAutoFit/>
          </a:bodyPr>
          <a:lstStyle/>
          <a:p>
            <a:r>
              <a:rPr lang="en-US" dirty="0" smtClean="0"/>
              <a:t>“Mindset: The New Psychology of Success”</a:t>
            </a:r>
            <a:endParaRPr lang="en-US" dirty="0"/>
          </a:p>
        </p:txBody>
      </p:sp>
    </p:spTree>
    <p:extLst>
      <p:ext uri="{BB962C8B-B14F-4D97-AF65-F5344CB8AC3E}">
        <p14:creationId xmlns:p14="http://schemas.microsoft.com/office/powerpoint/2010/main" val="407660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Cross-Cultural Perspectives</a:t>
            </a:r>
            <a:endParaRPr lang="en-US" dirty="0"/>
          </a:p>
        </p:txBody>
      </p:sp>
      <p:sp>
        <p:nvSpPr>
          <p:cNvPr id="3" name="Text Placeholder 2"/>
          <p:cNvSpPr>
            <a:spLocks noGrp="1"/>
          </p:cNvSpPr>
          <p:nvPr>
            <p:ph type="body" idx="1"/>
          </p:nvPr>
        </p:nvSpPr>
        <p:spPr>
          <a:xfrm>
            <a:off x="1295399" y="2658533"/>
            <a:ext cx="7248525" cy="576262"/>
          </a:xfrm>
        </p:spPr>
        <p:txBody>
          <a:bodyPr/>
          <a:lstStyle/>
          <a:p>
            <a:r>
              <a:rPr lang="en-US" dirty="0" smtClean="0"/>
              <a:t>Example: </a:t>
            </a:r>
            <a:r>
              <a:rPr lang="en-US" dirty="0" smtClean="0">
                <a:hlinkClick r:id="rId3"/>
              </a:rPr>
              <a:t>“Hard Work” vs. “Exceptional Brain”</a:t>
            </a:r>
            <a:endParaRPr lang="en-US" dirty="0"/>
          </a:p>
        </p:txBody>
      </p:sp>
      <p:sp>
        <p:nvSpPr>
          <p:cNvPr id="4" name="Content Placeholder 3"/>
          <p:cNvSpPr>
            <a:spLocks noGrp="1"/>
          </p:cNvSpPr>
          <p:nvPr>
            <p:ph sz="half" idx="2"/>
          </p:nvPr>
        </p:nvSpPr>
        <p:spPr/>
        <p:txBody>
          <a:bodyPr/>
          <a:lstStyle/>
          <a:p>
            <a:r>
              <a:rPr lang="en-US" dirty="0" smtClean="0"/>
              <a:t>Eastern - Encourage process</a:t>
            </a:r>
          </a:p>
          <a:p>
            <a:r>
              <a:rPr lang="en-US" dirty="0" smtClean="0"/>
              <a:t>Western – Applaud traits </a:t>
            </a:r>
          </a:p>
        </p:txBody>
      </p:sp>
      <p:sp>
        <p:nvSpPr>
          <p:cNvPr id="9" name="TextBox 8"/>
          <p:cNvSpPr txBox="1"/>
          <p:nvPr/>
        </p:nvSpPr>
        <p:spPr>
          <a:xfrm>
            <a:off x="8543924" y="5691201"/>
            <a:ext cx="5048250" cy="646331"/>
          </a:xfrm>
          <a:prstGeom prst="rect">
            <a:avLst/>
          </a:prstGeom>
          <a:noFill/>
        </p:spPr>
        <p:txBody>
          <a:bodyPr wrap="square" rtlCol="0">
            <a:spAutoFit/>
          </a:bodyPr>
          <a:lstStyle/>
          <a:p>
            <a:r>
              <a:rPr lang="en-US" dirty="0" smtClean="0"/>
              <a:t>Choi &amp; Ross, 2011</a:t>
            </a:r>
          </a:p>
          <a:p>
            <a:r>
              <a:rPr lang="en-US" dirty="0" smtClean="0"/>
              <a:t>Jose &amp; Bellamy, 2012</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3924" y="2486024"/>
            <a:ext cx="2113090" cy="2962275"/>
          </a:xfrm>
          <a:prstGeom prst="rect">
            <a:avLst/>
          </a:prstGeom>
        </p:spPr>
      </p:pic>
    </p:spTree>
    <p:extLst>
      <p:ext uri="{BB962C8B-B14F-4D97-AF65-F5344CB8AC3E}">
        <p14:creationId xmlns:p14="http://schemas.microsoft.com/office/powerpoint/2010/main" val="1473707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Narrowing the Achievement Gap</a:t>
            </a:r>
            <a:endParaRPr lang="en-US" dirty="0"/>
          </a:p>
        </p:txBody>
      </p:sp>
      <p:sp>
        <p:nvSpPr>
          <p:cNvPr id="7" name="Content Placeholder 6"/>
          <p:cNvSpPr>
            <a:spLocks noGrp="1"/>
          </p:cNvSpPr>
          <p:nvPr>
            <p:ph idx="1"/>
          </p:nvPr>
        </p:nvSpPr>
        <p:spPr/>
        <p:txBody>
          <a:bodyPr/>
          <a:lstStyle/>
          <a:p>
            <a:r>
              <a:rPr lang="en-US" sz="2800" dirty="0" smtClean="0"/>
              <a:t>Promising Research on Academic Mindset Interventions </a:t>
            </a:r>
          </a:p>
          <a:p>
            <a:pPr lvl="1"/>
            <a:r>
              <a:rPr lang="en-US" sz="2400" dirty="0" smtClean="0"/>
              <a:t>Minority students show larger gains in GPA</a:t>
            </a:r>
          </a:p>
          <a:p>
            <a:pPr lvl="1"/>
            <a:r>
              <a:rPr lang="en-US" sz="2400" dirty="0" smtClean="0"/>
              <a:t>Girls show larger gains with math or science performance</a:t>
            </a:r>
          </a:p>
          <a:p>
            <a:pPr lvl="1"/>
            <a:r>
              <a:rPr lang="en-US" sz="2400" dirty="0" smtClean="0"/>
              <a:t>Lower rate of drop-out with college students </a:t>
            </a:r>
            <a:endParaRPr lang="en-US" sz="2400" dirty="0"/>
          </a:p>
        </p:txBody>
      </p:sp>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703" y="3325444"/>
            <a:ext cx="2135188" cy="3284905"/>
          </a:xfrm>
          <a:prstGeom prst="rect">
            <a:avLst/>
          </a:prstGeom>
        </p:spPr>
      </p:pic>
      <p:sp>
        <p:nvSpPr>
          <p:cNvPr id="10" name="Rectangle 9"/>
          <p:cNvSpPr/>
          <p:nvPr/>
        </p:nvSpPr>
        <p:spPr>
          <a:xfrm>
            <a:off x="1295401" y="5506536"/>
            <a:ext cx="6096000" cy="369332"/>
          </a:xfrm>
          <a:prstGeom prst="rect">
            <a:avLst/>
          </a:prstGeom>
        </p:spPr>
        <p:txBody>
          <a:bodyPr>
            <a:spAutoFit/>
          </a:bodyPr>
          <a:lstStyle/>
          <a:p>
            <a:r>
              <a:rPr lang="en-US" dirty="0" smtClean="0">
                <a:hlinkClick r:id="rId5"/>
              </a:rPr>
              <a:t>“Teaching Adolescents to Become Learners”</a:t>
            </a:r>
            <a:endParaRPr lang="en-US" dirty="0"/>
          </a:p>
        </p:txBody>
      </p:sp>
    </p:spTree>
    <p:extLst>
      <p:ext uri="{BB962C8B-B14F-4D97-AF65-F5344CB8AC3E}">
        <p14:creationId xmlns:p14="http://schemas.microsoft.com/office/powerpoint/2010/main" val="621967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sorts of barriers or drawbacks could you envision regarding the growth mindset?</a:t>
            </a:r>
            <a:endParaRPr lang="en-US" dirty="0"/>
          </a:p>
        </p:txBody>
      </p:sp>
    </p:spTree>
    <p:extLst>
      <p:ext uri="{BB962C8B-B14F-4D97-AF65-F5344CB8AC3E}">
        <p14:creationId xmlns:p14="http://schemas.microsoft.com/office/powerpoint/2010/main" val="149200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sz="half" idx="1"/>
          </p:nvPr>
        </p:nvSpPr>
        <p:spPr/>
        <p:txBody>
          <a:bodyPr/>
          <a:lstStyle/>
          <a:p>
            <a:r>
              <a:rPr lang="en-US" dirty="0" smtClean="0"/>
              <a:t>Grit has potential risks</a:t>
            </a:r>
          </a:p>
          <a:p>
            <a:pPr lvl="1"/>
            <a:r>
              <a:rPr lang="en-US" dirty="0" smtClean="0"/>
              <a:t>Persevering for unworthy goals</a:t>
            </a:r>
          </a:p>
          <a:p>
            <a:pPr lvl="1"/>
            <a:r>
              <a:rPr lang="en-US" dirty="0" smtClean="0"/>
              <a:t>Persevering based on fear</a:t>
            </a:r>
          </a:p>
          <a:p>
            <a:pPr lvl="1"/>
            <a:r>
              <a:rPr lang="en-US" dirty="0" smtClean="0"/>
              <a:t>Inappropriately attributing lack of success to lack of grit </a:t>
            </a:r>
          </a:p>
        </p:txBody>
      </p:sp>
      <p:sp>
        <p:nvSpPr>
          <p:cNvPr id="4" name="Content Placeholder 3"/>
          <p:cNvSpPr>
            <a:spLocks noGrp="1"/>
          </p:cNvSpPr>
          <p:nvPr>
            <p:ph sz="half" idx="2"/>
          </p:nvPr>
        </p:nvSpPr>
        <p:spPr/>
        <p:txBody>
          <a:bodyPr/>
          <a:lstStyle/>
          <a:p>
            <a:r>
              <a:rPr lang="en-US" dirty="0" smtClean="0"/>
              <a:t>Growth of academic mindset can be hindered  </a:t>
            </a:r>
          </a:p>
          <a:p>
            <a:pPr lvl="1"/>
            <a:r>
              <a:rPr lang="en-US" dirty="0" smtClean="0"/>
              <a:t>Students who have experienced trauma?</a:t>
            </a:r>
          </a:p>
          <a:p>
            <a:pPr lvl="1"/>
            <a:r>
              <a:rPr lang="en-US" dirty="0"/>
              <a:t>Lack of support and </a:t>
            </a:r>
            <a:r>
              <a:rPr lang="en-US" dirty="0" smtClean="0"/>
              <a:t>resources</a:t>
            </a:r>
          </a:p>
          <a:p>
            <a:pPr lvl="1"/>
            <a:endParaRPr lang="en-US" dirty="0" smtClean="0"/>
          </a:p>
          <a:p>
            <a:pPr lvl="1"/>
            <a:endParaRPr lang="en-US" dirty="0" smtClean="0"/>
          </a:p>
        </p:txBody>
      </p:sp>
      <p:sp>
        <p:nvSpPr>
          <p:cNvPr id="5" name="Rectangle 4"/>
          <p:cNvSpPr/>
          <p:nvPr/>
        </p:nvSpPr>
        <p:spPr>
          <a:xfrm>
            <a:off x="1649166" y="5775437"/>
            <a:ext cx="4267387" cy="369332"/>
          </a:xfrm>
          <a:prstGeom prst="rect">
            <a:avLst/>
          </a:prstGeom>
        </p:spPr>
        <p:txBody>
          <a:bodyPr wrap="none">
            <a:spAutoFit/>
          </a:bodyPr>
          <a:lstStyle/>
          <a:p>
            <a:r>
              <a:rPr lang="en-US" dirty="0" smtClean="0">
                <a:hlinkClick r:id="rId3"/>
              </a:rPr>
              <a:t>“Promoting Grit, Tenacity, and Perseverance”</a:t>
            </a:r>
            <a:endParaRPr lang="en-US" dirty="0"/>
          </a:p>
        </p:txBody>
      </p:sp>
    </p:spTree>
    <p:extLst>
      <p:ext uri="{BB962C8B-B14F-4D97-AF65-F5344CB8AC3E}">
        <p14:creationId xmlns:p14="http://schemas.microsoft.com/office/powerpoint/2010/main" val="3312889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 Mindset!</a:t>
            </a:r>
            <a:endParaRPr lang="en-US" dirty="0"/>
          </a:p>
        </p:txBody>
      </p:sp>
      <p:sp>
        <p:nvSpPr>
          <p:cNvPr id="3" name="Text Placeholder 2"/>
          <p:cNvSpPr>
            <a:spLocks noGrp="1"/>
          </p:cNvSpPr>
          <p:nvPr>
            <p:ph type="body" idx="1"/>
          </p:nvPr>
        </p:nvSpPr>
        <p:spPr/>
        <p:txBody>
          <a:bodyPr/>
          <a:lstStyle/>
          <a:p>
            <a:r>
              <a:rPr lang="en-US" dirty="0" smtClean="0">
                <a:hlinkClick r:id="rId2"/>
              </a:rPr>
              <a:t>Mindset test online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103" y="2658533"/>
            <a:ext cx="3657143" cy="3657143"/>
          </a:xfrm>
          <a:prstGeom prst="rect">
            <a:avLst/>
          </a:prstGeom>
        </p:spPr>
      </p:pic>
    </p:spTree>
    <p:extLst>
      <p:ext uri="{BB962C8B-B14F-4D97-AF65-F5344CB8AC3E}">
        <p14:creationId xmlns:p14="http://schemas.microsoft.com/office/powerpoint/2010/main" val="3920147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619" y="2583819"/>
            <a:ext cx="8158688" cy="1866894"/>
          </a:xfrm>
        </p:spPr>
        <p:txBody>
          <a:bodyPr/>
          <a:lstStyle/>
          <a:p>
            <a:r>
              <a:rPr lang="en-US" dirty="0" smtClean="0"/>
              <a:t>The role of the school counselor</a:t>
            </a:r>
            <a:br>
              <a:rPr lang="en-US" dirty="0" smtClean="0"/>
            </a:br>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276427" y="3412491"/>
            <a:ext cx="2212774" cy="3317542"/>
          </a:xfrm>
          <a:prstGeom prst="rect">
            <a:avLst/>
          </a:prstGeom>
          <a:effectLst>
            <a:softEdge rad="0"/>
          </a:effectLst>
        </p:spPr>
      </p:pic>
    </p:spTree>
    <p:extLst>
      <p:ext uri="{BB962C8B-B14F-4D97-AF65-F5344CB8AC3E}">
        <p14:creationId xmlns:p14="http://schemas.microsoft.com/office/powerpoint/2010/main" val="109485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ASCA national model</a:t>
            </a:r>
            <a:br>
              <a:rPr lang="en-US" dirty="0" smtClean="0"/>
            </a:br>
            <a:r>
              <a:rPr lang="en-US" dirty="0" smtClean="0"/>
              <a:t>competencies</a:t>
            </a:r>
            <a:endParaRPr lang="en-US" dirty="0"/>
          </a:p>
        </p:txBody>
      </p:sp>
      <p:sp>
        <p:nvSpPr>
          <p:cNvPr id="3" name="Content Placeholder 2"/>
          <p:cNvSpPr>
            <a:spLocks noGrp="1"/>
          </p:cNvSpPr>
          <p:nvPr>
            <p:ph sz="half" idx="1"/>
          </p:nvPr>
        </p:nvSpPr>
        <p:spPr>
          <a:xfrm>
            <a:off x="7953248" y="2527300"/>
            <a:ext cx="2803652" cy="3602629"/>
          </a:xfrm>
          <a:effectLst>
            <a:softEdge rad="0"/>
          </a:effectLst>
        </p:spPr>
        <p:style>
          <a:lnRef idx="0">
            <a:scrgbClr r="0" g="0" b="0"/>
          </a:lnRef>
          <a:fillRef idx="1001">
            <a:schemeClr val="lt2"/>
          </a:fillRef>
          <a:effectRef idx="0">
            <a:scrgbClr r="0" g="0" b="0"/>
          </a:effectRef>
          <a:fontRef idx="major"/>
        </p:style>
        <p:txBody>
          <a:bodyPr>
            <a:normAutofit/>
          </a:bodyPr>
          <a:lstStyle/>
          <a:p>
            <a:pPr marL="0" indent="0" algn="ctr">
              <a:buNone/>
            </a:pPr>
            <a:r>
              <a:rPr lang="en-US" dirty="0"/>
              <a:t>I belong in the academic community</a:t>
            </a:r>
          </a:p>
          <a:p>
            <a:pPr marL="0" indent="0" algn="ctr">
              <a:buNone/>
            </a:pPr>
            <a:r>
              <a:rPr lang="en-US" dirty="0"/>
              <a:t>My ability and competence grow with effort</a:t>
            </a:r>
          </a:p>
          <a:p>
            <a:pPr marL="0" indent="0" algn="ctr">
              <a:buNone/>
            </a:pPr>
            <a:r>
              <a:rPr lang="en-US" dirty="0"/>
              <a:t>I can succeed at this</a:t>
            </a:r>
          </a:p>
          <a:p>
            <a:pPr marL="0" indent="0" algn="ctr">
              <a:buNone/>
            </a:pPr>
            <a:r>
              <a:rPr lang="en-US" dirty="0"/>
              <a:t>This work has value for me</a:t>
            </a:r>
          </a:p>
        </p:txBody>
      </p:sp>
      <p:sp>
        <p:nvSpPr>
          <p:cNvPr id="5" name="Rectangle 4"/>
          <p:cNvSpPr/>
          <p:nvPr/>
        </p:nvSpPr>
        <p:spPr>
          <a:xfrm>
            <a:off x="1171448" y="4328614"/>
            <a:ext cx="6096000" cy="1200329"/>
          </a:xfrm>
          <a:prstGeom prst="rect">
            <a:avLst/>
          </a:prstGeom>
        </p:spPr>
        <p:txBody>
          <a:bodyPr>
            <a:spAutoFit/>
          </a:bodyPr>
          <a:lstStyle/>
          <a:p>
            <a:r>
              <a:rPr lang="en-US" sz="2400" dirty="0"/>
              <a:t>n IV-B-2g. Understands methods for helping students monitor and direct their own learning </a:t>
            </a:r>
            <a:r>
              <a:rPr lang="en-US" sz="2400" dirty="0" smtClean="0"/>
              <a:t>and </a:t>
            </a:r>
            <a:r>
              <a:rPr lang="en-US" sz="2400" dirty="0"/>
              <a:t>personal/social and career development</a:t>
            </a:r>
          </a:p>
        </p:txBody>
      </p:sp>
      <p:sp>
        <p:nvSpPr>
          <p:cNvPr id="7" name="Rectangle 6"/>
          <p:cNvSpPr/>
          <p:nvPr/>
        </p:nvSpPr>
        <p:spPr>
          <a:xfrm>
            <a:off x="1171448" y="2835871"/>
            <a:ext cx="6096000" cy="1200329"/>
          </a:xfrm>
          <a:prstGeom prst="rect">
            <a:avLst/>
          </a:prstGeom>
        </p:spPr>
        <p:txBody>
          <a:bodyPr>
            <a:spAutoFit/>
          </a:bodyPr>
          <a:lstStyle/>
          <a:p>
            <a:r>
              <a:rPr lang="en-US" sz="2400" dirty="0"/>
              <a:t>n II-C-3. Promotes and supports academic achievement, career planning and personal/social </a:t>
            </a:r>
          </a:p>
          <a:p>
            <a:r>
              <a:rPr lang="en-US" sz="2400" dirty="0"/>
              <a:t>development for every student </a:t>
            </a:r>
          </a:p>
        </p:txBody>
      </p:sp>
    </p:spTree>
    <p:extLst>
      <p:ext uri="{BB962C8B-B14F-4D97-AF65-F5344CB8AC3E}">
        <p14:creationId xmlns:p14="http://schemas.microsoft.com/office/powerpoint/2010/main" val="3786953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Integrate and Implement </a:t>
            </a:r>
            <a:endParaRPr lang="en-US" dirty="0"/>
          </a:p>
        </p:txBody>
      </p:sp>
      <p:sp>
        <p:nvSpPr>
          <p:cNvPr id="6" name="Content Placeholder 5"/>
          <p:cNvSpPr>
            <a:spLocks noGrp="1"/>
          </p:cNvSpPr>
          <p:nvPr>
            <p:ph idx="1"/>
          </p:nvPr>
        </p:nvSpPr>
        <p:spPr/>
        <p:txBody>
          <a:bodyPr>
            <a:normAutofit/>
          </a:bodyPr>
          <a:lstStyle/>
          <a:p>
            <a:r>
              <a:rPr lang="en-US" sz="2800" dirty="0" smtClean="0"/>
              <a:t>Key goals</a:t>
            </a:r>
          </a:p>
          <a:p>
            <a:pPr lvl="1"/>
            <a:r>
              <a:rPr lang="en-US" sz="2800" dirty="0" smtClean="0"/>
              <a:t>Normalize academic difficulty</a:t>
            </a:r>
          </a:p>
          <a:p>
            <a:pPr lvl="1"/>
            <a:r>
              <a:rPr lang="en-US" sz="2800" dirty="0" smtClean="0"/>
              <a:t>Bolster student’s sense of belonging</a:t>
            </a:r>
          </a:p>
          <a:p>
            <a:pPr lvl="1"/>
            <a:r>
              <a:rPr lang="en-US" sz="2800" dirty="0" smtClean="0"/>
              <a:t>Reinforce a growth mindset</a:t>
            </a:r>
          </a:p>
          <a:p>
            <a:pPr lvl="1"/>
            <a:r>
              <a:rPr lang="en-US" sz="2800" dirty="0"/>
              <a:t>Improve student perception of context</a:t>
            </a:r>
          </a:p>
          <a:p>
            <a:pPr lvl="1"/>
            <a:endParaRPr lang="en-US" sz="2800" dirty="0" smtClean="0"/>
          </a:p>
        </p:txBody>
      </p:sp>
      <p:sp>
        <p:nvSpPr>
          <p:cNvPr id="7" name="Rectangle 6"/>
          <p:cNvSpPr/>
          <p:nvPr/>
        </p:nvSpPr>
        <p:spPr>
          <a:xfrm>
            <a:off x="1765302" y="5506536"/>
            <a:ext cx="6096000" cy="369332"/>
          </a:xfrm>
          <a:prstGeom prst="rect">
            <a:avLst/>
          </a:prstGeom>
        </p:spPr>
        <p:txBody>
          <a:bodyPr>
            <a:spAutoFit/>
          </a:bodyPr>
          <a:lstStyle/>
          <a:p>
            <a:r>
              <a:rPr lang="en-US" dirty="0" smtClean="0">
                <a:hlinkClick r:id="rId3"/>
              </a:rPr>
              <a:t>“Teaching Adolescents to Become Learners”</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0819" y="3313643"/>
            <a:ext cx="2845778" cy="2562225"/>
          </a:xfrm>
          <a:prstGeom prst="rect">
            <a:avLst/>
          </a:prstGeom>
          <a:effectLst>
            <a:softEdge rad="152400"/>
          </a:effectLst>
        </p:spPr>
      </p:pic>
    </p:spTree>
    <p:extLst>
      <p:ext uri="{BB962C8B-B14F-4D97-AF65-F5344CB8AC3E}">
        <p14:creationId xmlns:p14="http://schemas.microsoft.com/office/powerpoint/2010/main" val="370323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8448" y="2498963"/>
            <a:ext cx="5446776" cy="3525932"/>
          </a:xfrm>
        </p:spPr>
        <p:txBody>
          <a:bodyPr>
            <a:normAutofit fontScale="92500" lnSpcReduction="10000"/>
          </a:bodyPr>
          <a:lstStyle/>
          <a:p>
            <a:pPr lvl="1"/>
            <a:r>
              <a:rPr lang="en-US" sz="2800" dirty="0" smtClean="0"/>
              <a:t>Classroom guidance</a:t>
            </a:r>
          </a:p>
          <a:p>
            <a:pPr lvl="2"/>
            <a:r>
              <a:rPr lang="en-US" sz="2600" dirty="0" smtClean="0">
                <a:hlinkClick r:id="rId3"/>
              </a:rPr>
              <a:t>Brainology</a:t>
            </a:r>
            <a:endParaRPr lang="en-US" sz="2600" dirty="0" smtClean="0"/>
          </a:p>
          <a:p>
            <a:pPr lvl="2"/>
            <a:r>
              <a:rPr lang="en-US" sz="2400" dirty="0">
                <a:hlinkClick r:id="rId4"/>
              </a:rPr>
              <a:t>OSPI</a:t>
            </a:r>
            <a:r>
              <a:rPr lang="en-US" sz="2400" dirty="0"/>
              <a:t> </a:t>
            </a:r>
            <a:endParaRPr lang="en-US" sz="2600" dirty="0" smtClean="0"/>
          </a:p>
          <a:p>
            <a:pPr lvl="1"/>
            <a:r>
              <a:rPr lang="en-US" sz="2800" dirty="0" smtClean="0"/>
              <a:t>Mentoring program</a:t>
            </a:r>
          </a:p>
          <a:p>
            <a:pPr lvl="2"/>
            <a:r>
              <a:rPr lang="en-US" sz="2600" dirty="0" smtClean="0"/>
              <a:t>Example: college students with 7</a:t>
            </a:r>
            <a:r>
              <a:rPr lang="en-US" sz="2600" baseline="30000" dirty="0" smtClean="0"/>
              <a:t>th</a:t>
            </a:r>
            <a:r>
              <a:rPr lang="en-US" sz="2600" dirty="0" smtClean="0"/>
              <a:t> graders</a:t>
            </a:r>
          </a:p>
          <a:p>
            <a:pPr lvl="1"/>
            <a:r>
              <a:rPr lang="en-US" sz="2800" dirty="0" smtClean="0"/>
              <a:t>School initiatives</a:t>
            </a:r>
          </a:p>
          <a:p>
            <a:endParaRPr lang="en-US" dirty="0"/>
          </a:p>
        </p:txBody>
      </p:sp>
      <p:sp>
        <p:nvSpPr>
          <p:cNvPr id="10" name="Title 3"/>
          <p:cNvSpPr txBox="1">
            <a:spLocks/>
          </p:cNvSpPr>
          <p:nvPr/>
        </p:nvSpPr>
        <p:spPr>
          <a:xfrm>
            <a:off x="1298448" y="1136586"/>
            <a:ext cx="9610852" cy="18225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Integration into Interventions: Tier 1 </a:t>
            </a:r>
            <a:endParaRPr lang="en-US" dirty="0"/>
          </a:p>
        </p:txBody>
      </p:sp>
      <p:sp>
        <p:nvSpPr>
          <p:cNvPr id="14" name="TextBox 13"/>
          <p:cNvSpPr txBox="1"/>
          <p:nvPr/>
        </p:nvSpPr>
        <p:spPr>
          <a:xfrm>
            <a:off x="7589647" y="6047801"/>
            <a:ext cx="4289552" cy="369332"/>
          </a:xfrm>
          <a:prstGeom prst="rect">
            <a:avLst/>
          </a:prstGeom>
          <a:noFill/>
        </p:spPr>
        <p:txBody>
          <a:bodyPr wrap="square" rtlCol="0">
            <a:spAutoFit/>
          </a:bodyPr>
          <a:lstStyle/>
          <a:p>
            <a:r>
              <a:rPr lang="en-US" dirty="0" smtClean="0">
                <a:hlinkClick r:id="rId5"/>
              </a:rPr>
              <a:t>Student Academic Mindset Interventions</a:t>
            </a:r>
            <a:endParaRPr lang="en-US" dirty="0"/>
          </a:p>
        </p:txBody>
      </p:sp>
      <p:pic>
        <p:nvPicPr>
          <p:cNvPr id="15" name="Picture 14">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5224" y="2867359"/>
            <a:ext cx="3157536" cy="3157536"/>
          </a:xfrm>
          <a:prstGeom prst="rect">
            <a:avLst/>
          </a:prstGeom>
        </p:spPr>
      </p:pic>
      <p:pic>
        <p:nvPicPr>
          <p:cNvPr id="16" name="Picture 15">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17843" y="2291000"/>
            <a:ext cx="2335213" cy="3506326"/>
          </a:xfrm>
          <a:prstGeom prst="rect">
            <a:avLst/>
          </a:prstGeom>
        </p:spPr>
      </p:pic>
    </p:spTree>
    <p:extLst>
      <p:ext uri="{BB962C8B-B14F-4D97-AF65-F5344CB8AC3E}">
        <p14:creationId xmlns:p14="http://schemas.microsoft.com/office/powerpoint/2010/main" val="3002709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Trending Now </a:t>
            </a:r>
            <a:endParaRPr lang="en-US" dirty="0"/>
          </a:p>
        </p:txBody>
      </p:sp>
      <p:sp>
        <p:nvSpPr>
          <p:cNvPr id="5" name="Content Placeholder 4"/>
          <p:cNvSpPr>
            <a:spLocks noGrp="1"/>
          </p:cNvSpPr>
          <p:nvPr>
            <p:ph sz="half" idx="1"/>
          </p:nvPr>
        </p:nvSpPr>
        <p:spPr>
          <a:xfrm>
            <a:off x="1316278" y="2463138"/>
            <a:ext cx="6049721" cy="3310128"/>
          </a:xfrm>
        </p:spPr>
        <p:txBody>
          <a:bodyPr>
            <a:normAutofit/>
          </a:bodyPr>
          <a:lstStyle/>
          <a:p>
            <a:r>
              <a:rPr lang="en-US" sz="2800" dirty="0" smtClean="0">
                <a:hlinkClick r:id="rId3"/>
              </a:rPr>
              <a:t>“How Children Succeed”</a:t>
            </a:r>
            <a:r>
              <a:rPr lang="en-US" sz="2800" dirty="0" smtClean="0"/>
              <a:t> by Paul Tough New York Times Bestseller</a:t>
            </a:r>
          </a:p>
          <a:p>
            <a:r>
              <a:rPr lang="en-US" sz="2800" dirty="0" smtClean="0"/>
              <a:t>Department of Education and </a:t>
            </a:r>
            <a:r>
              <a:rPr lang="en-US" sz="2800" dirty="0"/>
              <a:t>Office of Science and Technology </a:t>
            </a:r>
            <a:r>
              <a:rPr lang="en-US" sz="2800" dirty="0" smtClean="0"/>
              <a:t>Policy “academic mindset” </a:t>
            </a:r>
            <a:r>
              <a:rPr lang="en-US" sz="2800" dirty="0" smtClean="0">
                <a:hlinkClick r:id="rId4"/>
              </a:rPr>
              <a:t>research forum </a:t>
            </a:r>
            <a:endParaRPr lang="en-US" sz="2800" dirty="0" smtClean="0"/>
          </a:p>
          <a:p>
            <a:endParaRPr lang="en-US" dirty="0" smtClean="0"/>
          </a:p>
          <a:p>
            <a:endParaRPr lang="en-US" dirty="0" smtClean="0"/>
          </a:p>
          <a:p>
            <a:endParaRPr lang="en-US" dirty="0" smtClean="0"/>
          </a:p>
          <a:p>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8721950" y="1452507"/>
            <a:ext cx="2454049" cy="3699195"/>
          </a:xfrm>
        </p:spPr>
      </p:pic>
      <p:sp>
        <p:nvSpPr>
          <p:cNvPr id="10" name="Content Placeholder 5"/>
          <p:cNvSpPr txBox="1">
            <a:spLocks/>
          </p:cNvSpPr>
          <p:nvPr/>
        </p:nvSpPr>
        <p:spPr>
          <a:xfrm>
            <a:off x="385868" y="5185817"/>
            <a:ext cx="9859721" cy="1672183"/>
          </a:xfrm>
          <a:prstGeom prst="rect">
            <a:avLst/>
          </a:prstGeom>
          <a:ln>
            <a:noFill/>
          </a:ln>
          <a:effectLst/>
          <a:scene3d>
            <a:camera prst="orthographicFront">
              <a:rot lat="0" lon="0" rev="0"/>
            </a:camera>
            <a:lightRig rig="contrasting" dir="t">
              <a:rot lat="0" lon="0" rev="7800000"/>
            </a:lightRig>
          </a:scene3d>
          <a:sp3d>
            <a:bevelT w="139700" h="139700"/>
          </a:sp3d>
        </p:spPr>
        <p:style>
          <a:lnRef idx="0">
            <a:scrgbClr r="0" g="0" b="0"/>
          </a:lnRef>
          <a:fillRef idx="1003">
            <a:schemeClr val="lt2"/>
          </a:fillRef>
          <a:effectRef idx="0">
            <a:scrgbClr r="0" g="0" b="0"/>
          </a:effectRef>
          <a:fontRef idx="major"/>
        </p:style>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smtClean="0"/>
              <a:t>“No one is born smart.  No one is born knowing how to read, right?  No one is born knowing how to do math, or no one is born knowing how to play the flute -- all of that comes with a lot of hard work…  The only way you know how to read is that you keep trying.”</a:t>
            </a:r>
            <a:r>
              <a:rPr lang="en-US" i="1" dirty="0" smtClean="0"/>
              <a:t> </a:t>
            </a:r>
          </a:p>
          <a:p>
            <a:pPr marL="0" indent="0" algn="ctr">
              <a:buFont typeface="Arial"/>
              <a:buNone/>
            </a:pPr>
            <a:r>
              <a:rPr lang="en-US" dirty="0" smtClean="0"/>
              <a:t>-- First Lady Michelle Obama at Savoy Elementary School on May 24, 2013  </a:t>
            </a:r>
            <a:endParaRPr lang="en-US" dirty="0"/>
          </a:p>
        </p:txBody>
      </p:sp>
    </p:spTree>
    <p:extLst>
      <p:ext uri="{BB962C8B-B14F-4D97-AF65-F5344CB8AC3E}">
        <p14:creationId xmlns:p14="http://schemas.microsoft.com/office/powerpoint/2010/main" val="4146146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9648" y="2712720"/>
            <a:ext cx="4718304" cy="3310128"/>
          </a:xfrm>
        </p:spPr>
        <p:txBody>
          <a:bodyPr>
            <a:normAutofit/>
          </a:bodyPr>
          <a:lstStyle/>
          <a:p>
            <a:r>
              <a:rPr lang="en-US" sz="2800" dirty="0" smtClean="0"/>
              <a:t>Counseling groups </a:t>
            </a:r>
          </a:p>
          <a:p>
            <a:pPr lvl="1"/>
            <a:r>
              <a:rPr lang="en-US" sz="2800" dirty="0" smtClean="0">
                <a:hlinkClick r:id="rId3"/>
              </a:rPr>
              <a:t>Why Try</a:t>
            </a:r>
            <a:endParaRPr lang="en-US" sz="2800" dirty="0" smtClean="0"/>
          </a:p>
          <a:p>
            <a:r>
              <a:rPr lang="en-US" sz="2800" dirty="0" smtClean="0">
                <a:hlinkClick r:id="rId4"/>
              </a:rPr>
              <a:t>Workshop</a:t>
            </a:r>
            <a:endParaRPr lang="en-US" sz="2800" dirty="0" smtClean="0"/>
          </a:p>
        </p:txBody>
      </p:sp>
      <p:pic>
        <p:nvPicPr>
          <p:cNvPr id="7" name="Content Placeholder 6"/>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5849" t="8967" r="13473" b="6871"/>
          <a:stretch/>
        </p:blipFill>
        <p:spPr>
          <a:xfrm>
            <a:off x="1666748" y="2424695"/>
            <a:ext cx="2892552" cy="3886177"/>
          </a:xfrm>
          <a:effectLst>
            <a:softEdge rad="177800"/>
          </a:effectLst>
        </p:spPr>
      </p:pic>
      <p:sp>
        <p:nvSpPr>
          <p:cNvPr id="5" name="Title 3"/>
          <p:cNvSpPr txBox="1">
            <a:spLocks/>
          </p:cNvSpPr>
          <p:nvPr/>
        </p:nvSpPr>
        <p:spPr>
          <a:xfrm>
            <a:off x="1317498" y="1193736"/>
            <a:ext cx="9610852" cy="18225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Integration into Interventions: Tier 2 </a:t>
            </a:r>
            <a:endParaRPr lang="en-US" dirty="0"/>
          </a:p>
        </p:txBody>
      </p:sp>
    </p:spTree>
    <p:extLst>
      <p:ext uri="{BB962C8B-B14F-4D97-AF65-F5344CB8AC3E}">
        <p14:creationId xmlns:p14="http://schemas.microsoft.com/office/powerpoint/2010/main" val="390597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4222" y="2895600"/>
            <a:ext cx="4718304" cy="3310128"/>
          </a:xfrm>
        </p:spPr>
        <p:txBody>
          <a:bodyPr/>
          <a:lstStyle/>
          <a:p>
            <a:r>
              <a:rPr lang="en-US" sz="2800" dirty="0" smtClean="0"/>
              <a:t>Letter</a:t>
            </a:r>
            <a:endParaRPr lang="en-US" sz="2800" dirty="0"/>
          </a:p>
          <a:p>
            <a:r>
              <a:rPr lang="en-US" sz="2800" dirty="0"/>
              <a:t>Values </a:t>
            </a:r>
            <a:r>
              <a:rPr lang="en-US" sz="2800" dirty="0" smtClean="0"/>
              <a:t>Essay</a:t>
            </a:r>
          </a:p>
          <a:p>
            <a:r>
              <a:rPr lang="en-US" sz="2800" dirty="0" smtClean="0"/>
              <a:t>Attribution Intervention </a:t>
            </a:r>
          </a:p>
          <a:p>
            <a:pPr marL="0" indent="0">
              <a:buNone/>
            </a:pPr>
            <a:endParaRPr lang="en-US" dirty="0" smtClean="0"/>
          </a:p>
          <a:p>
            <a:endParaRPr lang="en-US" dirty="0"/>
          </a:p>
        </p:txBody>
      </p:sp>
      <p:sp>
        <p:nvSpPr>
          <p:cNvPr id="7" name="Title 3"/>
          <p:cNvSpPr txBox="1">
            <a:spLocks/>
          </p:cNvSpPr>
          <p:nvPr/>
        </p:nvSpPr>
        <p:spPr>
          <a:xfrm>
            <a:off x="1288796" y="1073086"/>
            <a:ext cx="9610852" cy="18225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Integration into Interventions: at any tier</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175" y="2514600"/>
            <a:ext cx="2779151" cy="3474788"/>
          </a:xfrm>
          <a:prstGeom prst="rect">
            <a:avLst/>
          </a:prstGeom>
        </p:spPr>
      </p:pic>
      <p:sp>
        <p:nvSpPr>
          <p:cNvPr id="2" name="TextBox 1"/>
          <p:cNvSpPr txBox="1"/>
          <p:nvPr/>
        </p:nvSpPr>
        <p:spPr>
          <a:xfrm>
            <a:off x="8066762" y="5875921"/>
            <a:ext cx="3281820" cy="369332"/>
          </a:xfrm>
          <a:prstGeom prst="rect">
            <a:avLst/>
          </a:prstGeom>
          <a:noFill/>
        </p:spPr>
        <p:txBody>
          <a:bodyPr wrap="square" rtlCol="0">
            <a:spAutoFit/>
          </a:bodyPr>
          <a:lstStyle/>
          <a:p>
            <a:r>
              <a:rPr lang="en-US" dirty="0" smtClean="0">
                <a:hlinkClick r:id="rId4"/>
              </a:rPr>
              <a:t>“Student Mindset Interventions”</a:t>
            </a:r>
            <a:endParaRPr lang="en-US" dirty="0"/>
          </a:p>
        </p:txBody>
      </p:sp>
    </p:spTree>
    <p:extLst>
      <p:ext uri="{BB962C8B-B14F-4D97-AF65-F5344CB8AC3E}">
        <p14:creationId xmlns:p14="http://schemas.microsoft.com/office/powerpoint/2010/main" val="4178507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&amp; Education</a:t>
            </a:r>
            <a:endParaRPr lang="en-US" dirty="0"/>
          </a:p>
        </p:txBody>
      </p:sp>
      <p:sp>
        <p:nvSpPr>
          <p:cNvPr id="3" name="Content Placeholder 2"/>
          <p:cNvSpPr>
            <a:spLocks noGrp="1"/>
          </p:cNvSpPr>
          <p:nvPr>
            <p:ph sz="half" idx="1"/>
          </p:nvPr>
        </p:nvSpPr>
        <p:spPr>
          <a:xfrm>
            <a:off x="1298448" y="2560320"/>
            <a:ext cx="4718304" cy="3497580"/>
          </a:xfrm>
        </p:spPr>
        <p:txBody>
          <a:bodyPr>
            <a:normAutofit/>
          </a:bodyPr>
          <a:lstStyle/>
          <a:p>
            <a:pPr marL="0" indent="0">
              <a:buNone/>
            </a:pPr>
            <a:r>
              <a:rPr lang="en-US" dirty="0" smtClean="0"/>
              <a:t>School Context</a:t>
            </a:r>
          </a:p>
          <a:p>
            <a:r>
              <a:rPr lang="en-US" dirty="0" smtClean="0"/>
              <a:t>Level of academic challenge</a:t>
            </a:r>
          </a:p>
          <a:p>
            <a:r>
              <a:rPr lang="en-US" dirty="0" smtClean="0"/>
              <a:t>Teacher’s expectation for success</a:t>
            </a:r>
          </a:p>
          <a:p>
            <a:r>
              <a:rPr lang="en-US" dirty="0" smtClean="0"/>
              <a:t>Clarity and relevance of learning goals</a:t>
            </a:r>
          </a:p>
          <a:p>
            <a:r>
              <a:rPr lang="en-US" dirty="0" smtClean="0"/>
              <a:t>Availability of supports for learning</a:t>
            </a:r>
          </a:p>
          <a:p>
            <a:r>
              <a:rPr lang="en-US" dirty="0" smtClean="0"/>
              <a:t>Grading structure and policy </a:t>
            </a:r>
          </a:p>
        </p:txBody>
      </p:sp>
      <p:sp>
        <p:nvSpPr>
          <p:cNvPr id="4" name="Content Placeholder 3"/>
          <p:cNvSpPr>
            <a:spLocks noGrp="1"/>
          </p:cNvSpPr>
          <p:nvPr>
            <p:ph sz="half" idx="2"/>
          </p:nvPr>
        </p:nvSpPr>
        <p:spPr>
          <a:xfrm>
            <a:off x="6178294" y="2560319"/>
            <a:ext cx="4718304" cy="3310128"/>
          </a:xfrm>
        </p:spPr>
        <p:txBody>
          <a:bodyPr>
            <a:normAutofit/>
          </a:bodyPr>
          <a:lstStyle/>
          <a:p>
            <a:pPr marL="0" indent="0">
              <a:buNone/>
            </a:pPr>
            <a:r>
              <a:rPr lang="en-US" dirty="0" smtClean="0"/>
              <a:t>For Parents </a:t>
            </a:r>
          </a:p>
          <a:p>
            <a:r>
              <a:rPr lang="en-US" dirty="0" smtClean="0"/>
              <a:t>Let </a:t>
            </a:r>
            <a:r>
              <a:rPr lang="en-US" dirty="0"/>
              <a:t>your child experience failure</a:t>
            </a:r>
          </a:p>
          <a:p>
            <a:r>
              <a:rPr lang="en-US" dirty="0"/>
              <a:t>Praise effort not </a:t>
            </a:r>
            <a:r>
              <a:rPr lang="en-US" dirty="0" smtClean="0"/>
              <a:t>ability</a:t>
            </a:r>
          </a:p>
          <a:p>
            <a:r>
              <a:rPr lang="en-US" dirty="0" smtClean="0"/>
              <a:t>Scaffold difficult tasks </a:t>
            </a:r>
          </a:p>
          <a:p>
            <a:pPr marL="0" indent="0">
              <a:buNone/>
            </a:pPr>
            <a:endParaRPr lang="en-US" dirty="0"/>
          </a:p>
          <a:p>
            <a:endParaRPr lang="en-US" dirty="0"/>
          </a:p>
        </p:txBody>
      </p:sp>
      <p:sp>
        <p:nvSpPr>
          <p:cNvPr id="6" name="TextBox 5"/>
          <p:cNvSpPr txBox="1"/>
          <p:nvPr/>
        </p:nvSpPr>
        <p:spPr>
          <a:xfrm>
            <a:off x="7594600" y="5960101"/>
            <a:ext cx="3708400" cy="369332"/>
          </a:xfrm>
          <a:prstGeom prst="rect">
            <a:avLst/>
          </a:prstGeom>
          <a:noFill/>
        </p:spPr>
        <p:txBody>
          <a:bodyPr wrap="square" rtlCol="0">
            <a:spAutoFit/>
          </a:bodyPr>
          <a:lstStyle/>
          <a:p>
            <a:r>
              <a:rPr lang="en-US" dirty="0" smtClean="0">
                <a:hlinkClick r:id="rId3"/>
              </a:rPr>
              <a:t>“The Perils and Promise of Praise”</a:t>
            </a:r>
            <a:endParaRPr lang="en-US" dirty="0"/>
          </a:p>
        </p:txBody>
      </p:sp>
      <p:sp>
        <p:nvSpPr>
          <p:cNvPr id="9" name="Rectangle 8"/>
          <p:cNvSpPr/>
          <p:nvPr/>
        </p:nvSpPr>
        <p:spPr>
          <a:xfrm>
            <a:off x="7086602" y="5545942"/>
            <a:ext cx="4673598" cy="369332"/>
          </a:xfrm>
          <a:prstGeom prst="rect">
            <a:avLst/>
          </a:prstGeom>
        </p:spPr>
        <p:txBody>
          <a:bodyPr wrap="square">
            <a:spAutoFit/>
          </a:bodyPr>
          <a:lstStyle/>
          <a:p>
            <a:r>
              <a:rPr lang="en-US" dirty="0" smtClean="0">
                <a:hlinkClick r:id="rId4"/>
              </a:rPr>
              <a:t>“Teaching Adolescents to Become Learners”</a:t>
            </a:r>
            <a:endParaRPr lang="en-US" dirty="0"/>
          </a:p>
        </p:txBody>
      </p:sp>
    </p:spTree>
    <p:extLst>
      <p:ext uri="{BB962C8B-B14F-4D97-AF65-F5344CB8AC3E}">
        <p14:creationId xmlns:p14="http://schemas.microsoft.com/office/powerpoint/2010/main" val="3104344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sz="half" idx="1"/>
          </p:nvPr>
        </p:nvSpPr>
        <p:spPr>
          <a:xfrm>
            <a:off x="1295402" y="2649220"/>
            <a:ext cx="9766298" cy="3310128"/>
          </a:xfrm>
        </p:spPr>
        <p:txBody>
          <a:bodyPr/>
          <a:lstStyle/>
          <a:p>
            <a:r>
              <a:rPr lang="en-US" dirty="0" smtClean="0"/>
              <a:t>How are noncognitive factors already being developed at your internship sites?</a:t>
            </a:r>
          </a:p>
          <a:p>
            <a:endParaRPr lang="en-US" dirty="0"/>
          </a:p>
          <a:p>
            <a:r>
              <a:rPr lang="en-US" dirty="0" smtClean="0"/>
              <a:t>Could you see ways to implement more noncognitive factor development?</a:t>
            </a:r>
          </a:p>
        </p:txBody>
      </p:sp>
    </p:spTree>
    <p:extLst>
      <p:ext uri="{BB962C8B-B14F-4D97-AF65-F5344CB8AC3E}">
        <p14:creationId xmlns:p14="http://schemas.microsoft.com/office/powerpoint/2010/main" val="3323895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1" y="949147"/>
            <a:ext cx="3681882" cy="3611528"/>
          </a:xfrm>
          <a:prstGeom prst="rect">
            <a:avLst/>
          </a:prstGeom>
        </p:spPr>
      </p:pic>
      <p:sp>
        <p:nvSpPr>
          <p:cNvPr id="9" name="TextBox 8"/>
          <p:cNvSpPr txBox="1"/>
          <p:nvPr/>
        </p:nvSpPr>
        <p:spPr>
          <a:xfrm>
            <a:off x="3505200" y="5016500"/>
            <a:ext cx="5626100" cy="769441"/>
          </a:xfrm>
          <a:prstGeom prst="rect">
            <a:avLst/>
          </a:prstGeom>
          <a:noFill/>
        </p:spPr>
        <p:txBody>
          <a:bodyPr wrap="square" rtlCol="0">
            <a:spAutoFit/>
          </a:bodyPr>
          <a:lstStyle/>
          <a:p>
            <a:r>
              <a:rPr lang="en-US" sz="4400" dirty="0" smtClean="0"/>
              <a:t>Questions? Comments?</a:t>
            </a:r>
            <a:endParaRPr lang="en-US" sz="4400" dirty="0"/>
          </a:p>
        </p:txBody>
      </p:sp>
    </p:spTree>
    <p:extLst>
      <p:ext uri="{BB962C8B-B14F-4D97-AF65-F5344CB8AC3E}">
        <p14:creationId xmlns:p14="http://schemas.microsoft.com/office/powerpoint/2010/main" val="934201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2802" y="1600200"/>
            <a:ext cx="10731498" cy="2273300"/>
          </a:xfrm>
        </p:spPr>
        <p:txBody>
          <a:bodyPr>
            <a:normAutofit/>
          </a:bodyPr>
          <a:lstStyle/>
          <a:p>
            <a:r>
              <a:rPr lang="en-US" dirty="0"/>
              <a:t>W</a:t>
            </a:r>
            <a:r>
              <a:rPr lang="en-US" dirty="0" smtClean="0"/>
              <a:t>hat talk have you heard at your school about noncognitive skills?</a:t>
            </a:r>
            <a:r>
              <a:rPr lang="en-US" dirty="0"/>
              <a:t/>
            </a:r>
            <a:br>
              <a:rPr lang="en-US" dirty="0"/>
            </a:br>
            <a:r>
              <a:rPr lang="en-US" dirty="0" smtClean="0"/>
              <a:t/>
            </a:r>
            <a:br>
              <a:rPr lang="en-US" dirty="0" smtClean="0"/>
            </a:br>
            <a:r>
              <a:rPr lang="en-US" dirty="0" smtClean="0"/>
              <a:t>What are key stakeholders attitudes towards it?</a:t>
            </a:r>
            <a:r>
              <a:rPr lang="en-US" dirty="0"/>
              <a:t/>
            </a:r>
            <a:br>
              <a:rPr lang="en-US" dirty="0"/>
            </a:br>
            <a:endParaRPr lang="en-US" dirty="0"/>
          </a:p>
        </p:txBody>
      </p:sp>
    </p:spTree>
    <p:extLst>
      <p:ext uri="{BB962C8B-B14F-4D97-AF65-F5344CB8AC3E}">
        <p14:creationId xmlns:p14="http://schemas.microsoft.com/office/powerpoint/2010/main" val="4122241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a:bodyPr>
          <a:lstStyle/>
          <a:p>
            <a:pPr>
              <a:spcAft>
                <a:spcPts val="2400"/>
              </a:spcAft>
            </a:pPr>
            <a:r>
              <a:rPr lang="en-US" sz="2800" b="1" dirty="0" smtClean="0"/>
              <a:t>Define </a:t>
            </a:r>
            <a:r>
              <a:rPr lang="en-US" sz="2800" dirty="0" smtClean="0"/>
              <a:t>“noncognitive” factors and their importance in education</a:t>
            </a:r>
            <a:endParaRPr lang="en-US" sz="2800" dirty="0"/>
          </a:p>
          <a:p>
            <a:pPr>
              <a:spcAft>
                <a:spcPts val="2400"/>
              </a:spcAft>
            </a:pPr>
            <a:r>
              <a:rPr lang="en-US" sz="2800" b="1" dirty="0" smtClean="0"/>
              <a:t>Present findings </a:t>
            </a:r>
            <a:r>
              <a:rPr lang="en-US" sz="2800" dirty="0" smtClean="0"/>
              <a:t>of current literature and debates</a:t>
            </a:r>
            <a:endParaRPr lang="en-US" sz="2800" dirty="0"/>
          </a:p>
          <a:p>
            <a:pPr>
              <a:spcAft>
                <a:spcPts val="2400"/>
              </a:spcAft>
            </a:pPr>
            <a:r>
              <a:rPr lang="en-US" sz="2800" b="1" dirty="0" smtClean="0"/>
              <a:t>Develop strategies </a:t>
            </a:r>
            <a:r>
              <a:rPr lang="en-US" sz="2800" dirty="0" smtClean="0"/>
              <a:t>for how school counselors can contribute to the growth of non-cognitive skills –specifically academic mindsets</a:t>
            </a:r>
          </a:p>
          <a:p>
            <a:pPr>
              <a:spcAft>
                <a:spcPts val="2400"/>
              </a:spcAft>
            </a:pP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9411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Text Placeholder 2"/>
          <p:cNvSpPr>
            <a:spLocks noGrp="1"/>
          </p:cNvSpPr>
          <p:nvPr>
            <p:ph type="body" idx="1"/>
          </p:nvPr>
        </p:nvSpPr>
        <p:spPr/>
        <p:txBody>
          <a:bodyPr/>
          <a:lstStyle/>
          <a:p>
            <a:r>
              <a:rPr lang="en-US" dirty="0" smtClean="0"/>
              <a:t>Cognitive</a:t>
            </a:r>
            <a:endParaRPr lang="en-US" dirty="0"/>
          </a:p>
        </p:txBody>
      </p:sp>
      <p:sp>
        <p:nvSpPr>
          <p:cNvPr id="4" name="Content Placeholder 3"/>
          <p:cNvSpPr>
            <a:spLocks noGrp="1"/>
          </p:cNvSpPr>
          <p:nvPr>
            <p:ph sz="half" idx="2"/>
          </p:nvPr>
        </p:nvSpPr>
        <p:spPr>
          <a:xfrm>
            <a:off x="1295400" y="3243262"/>
            <a:ext cx="4718304" cy="2865438"/>
          </a:xfrm>
        </p:spPr>
        <p:txBody>
          <a:bodyPr>
            <a:normAutofit/>
          </a:bodyPr>
          <a:lstStyle/>
          <a:p>
            <a:r>
              <a:rPr lang="en-US" b="1" dirty="0" smtClean="0"/>
              <a:t>Ability</a:t>
            </a:r>
            <a:r>
              <a:rPr lang="en-US" dirty="0" smtClean="0"/>
              <a:t>: IQ, test scores</a:t>
            </a:r>
          </a:p>
          <a:p>
            <a:r>
              <a:rPr lang="en-US" dirty="0" smtClean="0"/>
              <a:t>involve “substance</a:t>
            </a:r>
            <a:r>
              <a:rPr lang="en-US" dirty="0"/>
              <a:t>” of what is learned in school</a:t>
            </a:r>
            <a:endParaRPr lang="en-US" dirty="0" smtClean="0"/>
          </a:p>
          <a:p>
            <a:pPr marL="0" indent="0">
              <a:buNone/>
            </a:pPr>
            <a:endParaRPr lang="en-US" dirty="0"/>
          </a:p>
        </p:txBody>
      </p:sp>
      <p:sp>
        <p:nvSpPr>
          <p:cNvPr id="5" name="Text Placeholder 4"/>
          <p:cNvSpPr>
            <a:spLocks noGrp="1"/>
          </p:cNvSpPr>
          <p:nvPr>
            <p:ph type="body" sz="quarter" idx="3"/>
          </p:nvPr>
        </p:nvSpPr>
        <p:spPr/>
        <p:txBody>
          <a:bodyPr/>
          <a:lstStyle/>
          <a:p>
            <a:r>
              <a:rPr lang="en-US" dirty="0" smtClean="0"/>
              <a:t>Noncognitive </a:t>
            </a:r>
            <a:endParaRPr lang="en-US" dirty="0"/>
          </a:p>
        </p:txBody>
      </p:sp>
      <p:sp>
        <p:nvSpPr>
          <p:cNvPr id="6" name="Content Placeholder 5"/>
          <p:cNvSpPr>
            <a:spLocks noGrp="1"/>
          </p:cNvSpPr>
          <p:nvPr>
            <p:ph sz="quarter" idx="4"/>
          </p:nvPr>
        </p:nvSpPr>
        <p:spPr/>
        <p:txBody>
          <a:bodyPr>
            <a:normAutofit/>
          </a:bodyPr>
          <a:lstStyle/>
          <a:p>
            <a:r>
              <a:rPr lang="en-US" b="1" dirty="0" smtClean="0"/>
              <a:t>Skills</a:t>
            </a:r>
            <a:r>
              <a:rPr lang="en-US" dirty="0" smtClean="0"/>
              <a:t>: “qualities that includes </a:t>
            </a:r>
            <a:r>
              <a:rPr lang="en-US" dirty="0"/>
              <a:t>persistence, self-control, curiosity, conscientiousness, grit and </a:t>
            </a:r>
            <a:r>
              <a:rPr lang="en-US" dirty="0" smtClean="0"/>
              <a:t>self-confidence” (aka personality traits or character</a:t>
            </a:r>
            <a:r>
              <a:rPr lang="en-US" dirty="0"/>
              <a:t>)</a:t>
            </a:r>
            <a:endParaRPr lang="en-US" dirty="0" smtClean="0"/>
          </a:p>
          <a:p>
            <a:r>
              <a:rPr lang="en-US" dirty="0" smtClean="0"/>
              <a:t>involve “capacity </a:t>
            </a:r>
            <a:r>
              <a:rPr lang="en-US" dirty="0"/>
              <a:t>to </a:t>
            </a:r>
            <a:r>
              <a:rPr lang="en-US" dirty="0" smtClean="0"/>
              <a:t>learn”</a:t>
            </a:r>
          </a:p>
          <a:p>
            <a:endParaRPr lang="en-US" dirty="0"/>
          </a:p>
        </p:txBody>
      </p:sp>
      <p:sp>
        <p:nvSpPr>
          <p:cNvPr id="7" name="Rectangle 6"/>
          <p:cNvSpPr/>
          <p:nvPr/>
        </p:nvSpPr>
        <p:spPr>
          <a:xfrm>
            <a:off x="1295400" y="5330799"/>
            <a:ext cx="4534831" cy="369332"/>
          </a:xfrm>
          <a:prstGeom prst="rect">
            <a:avLst/>
          </a:prstGeom>
        </p:spPr>
        <p:txBody>
          <a:bodyPr wrap="none">
            <a:spAutoFit/>
          </a:bodyPr>
          <a:lstStyle/>
          <a:p>
            <a:r>
              <a:rPr lang="en-US" dirty="0" smtClean="0">
                <a:hlinkClick r:id="rId3"/>
              </a:rPr>
              <a:t>“Grit, Character, and Other Noncognitive skills”</a:t>
            </a:r>
            <a:endParaRPr lang="en-US" dirty="0"/>
          </a:p>
        </p:txBody>
      </p:sp>
      <p:sp>
        <p:nvSpPr>
          <p:cNvPr id="9" name="Rectangle 8"/>
          <p:cNvSpPr/>
          <p:nvPr/>
        </p:nvSpPr>
        <p:spPr>
          <a:xfrm>
            <a:off x="1295400" y="5719749"/>
            <a:ext cx="6096000" cy="369332"/>
          </a:xfrm>
          <a:prstGeom prst="rect">
            <a:avLst/>
          </a:prstGeom>
        </p:spPr>
        <p:txBody>
          <a:bodyPr>
            <a:spAutoFit/>
          </a:bodyPr>
          <a:lstStyle/>
          <a:p>
            <a:r>
              <a:rPr lang="en-US" dirty="0" smtClean="0">
                <a:hlinkClick r:id="rId4"/>
              </a:rPr>
              <a:t>“Teaching Adolescents to Become Learners”</a:t>
            </a:r>
            <a:endParaRPr lang="en-US" dirty="0"/>
          </a:p>
        </p:txBody>
      </p:sp>
    </p:spTree>
    <p:extLst>
      <p:ext uri="{BB962C8B-B14F-4D97-AF65-F5344CB8AC3E}">
        <p14:creationId xmlns:p14="http://schemas.microsoft.com/office/powerpoint/2010/main" val="177354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study noncongnitive factors?</a:t>
            </a:r>
            <a:endParaRPr lang="en-US" dirty="0"/>
          </a:p>
        </p:txBody>
      </p:sp>
      <p:sp>
        <p:nvSpPr>
          <p:cNvPr id="5" name="Text Placeholder 4"/>
          <p:cNvSpPr>
            <a:spLocks noGrp="1"/>
          </p:cNvSpPr>
          <p:nvPr>
            <p:ph sz="half" idx="1"/>
          </p:nvPr>
        </p:nvSpPr>
        <p:spPr/>
        <p:txBody>
          <a:bodyPr>
            <a:normAutofit/>
          </a:bodyPr>
          <a:lstStyle/>
          <a:p>
            <a:r>
              <a:rPr lang="en-US" sz="2400" dirty="0" smtClean="0"/>
              <a:t>GPA is a “vastly better predictor” of high school and college graduation than standardized test scores.</a:t>
            </a:r>
          </a:p>
          <a:p>
            <a:pPr marL="0" indent="0" algn="ctr">
              <a:buNone/>
            </a:pPr>
            <a:endParaRPr lang="en-US" sz="2400" dirty="0" smtClean="0"/>
          </a:p>
        </p:txBody>
      </p:sp>
      <p:sp>
        <p:nvSpPr>
          <p:cNvPr id="7" name="Content Placeholder 6"/>
          <p:cNvSpPr>
            <a:spLocks noGrp="1"/>
          </p:cNvSpPr>
          <p:nvPr>
            <p:ph sz="half" idx="2"/>
          </p:nvPr>
        </p:nvSpPr>
        <p:spPr>
          <a:xfrm>
            <a:off x="6178294" y="2560320"/>
            <a:ext cx="4718304" cy="3310128"/>
          </a:xfrm>
        </p:spPr>
        <p:txBody>
          <a:bodyPr/>
          <a:lstStyle/>
          <a:p>
            <a:r>
              <a:rPr lang="en-US" dirty="0" smtClean="0"/>
              <a:t>Those who earned a GED look like high school drop outs on measures like annual </a:t>
            </a:r>
            <a:r>
              <a:rPr lang="en-US" dirty="0"/>
              <a:t>income, unemployment </a:t>
            </a:r>
            <a:r>
              <a:rPr lang="en-US" dirty="0" smtClean="0"/>
              <a:t>rates, </a:t>
            </a:r>
            <a:r>
              <a:rPr lang="en-US" dirty="0"/>
              <a:t>divorce </a:t>
            </a:r>
            <a:r>
              <a:rPr lang="en-US" dirty="0" smtClean="0"/>
              <a:t>rates, </a:t>
            </a:r>
            <a:r>
              <a:rPr lang="en-US" dirty="0"/>
              <a:t>or use of illegal </a:t>
            </a:r>
            <a:r>
              <a:rPr lang="en-US" dirty="0" smtClean="0"/>
              <a:t>drugs</a:t>
            </a:r>
          </a:p>
          <a:p>
            <a:pPr marL="0" indent="0" algn="ctr">
              <a:buNone/>
            </a:pPr>
            <a:endParaRPr lang="en-US" dirty="0"/>
          </a:p>
        </p:txBody>
      </p:sp>
      <p:sp>
        <p:nvSpPr>
          <p:cNvPr id="8" name="TextBox 7"/>
          <p:cNvSpPr txBox="1"/>
          <p:nvPr/>
        </p:nvSpPr>
        <p:spPr>
          <a:xfrm>
            <a:off x="2312923" y="5349841"/>
            <a:ext cx="7569200" cy="830997"/>
          </a:xfrm>
          <a:prstGeom prst="rect">
            <a:avLst/>
          </a:prstGeom>
          <a:noFill/>
        </p:spPr>
        <p:txBody>
          <a:bodyPr wrap="square" rtlCol="0">
            <a:spAutoFit/>
          </a:bodyPr>
          <a:lstStyle/>
          <a:p>
            <a:pPr algn="ctr"/>
            <a:r>
              <a:rPr lang="en-US" sz="2400" dirty="0" smtClean="0"/>
              <a:t>What do GPA and high school diplomas measure that standardized tests scores and GEDs don’t measure?</a:t>
            </a:r>
            <a:endParaRPr lang="en-US" sz="2400" dirty="0"/>
          </a:p>
        </p:txBody>
      </p:sp>
      <p:sp>
        <p:nvSpPr>
          <p:cNvPr id="9" name="Rectangle 8"/>
          <p:cNvSpPr/>
          <p:nvPr/>
        </p:nvSpPr>
        <p:spPr>
          <a:xfrm>
            <a:off x="6361767" y="6399846"/>
            <a:ext cx="4534831" cy="369332"/>
          </a:xfrm>
          <a:prstGeom prst="rect">
            <a:avLst/>
          </a:prstGeom>
        </p:spPr>
        <p:txBody>
          <a:bodyPr wrap="none">
            <a:spAutoFit/>
          </a:bodyPr>
          <a:lstStyle/>
          <a:p>
            <a:r>
              <a:rPr lang="en-US" dirty="0" smtClean="0">
                <a:hlinkClick r:id="rId3"/>
              </a:rPr>
              <a:t>“Grit, Character, and Other Noncognitive skills”</a:t>
            </a:r>
            <a:endParaRPr lang="en-US" dirty="0"/>
          </a:p>
        </p:txBody>
      </p:sp>
      <p:sp>
        <p:nvSpPr>
          <p:cNvPr id="10" name="Rectangle 9"/>
          <p:cNvSpPr/>
          <p:nvPr/>
        </p:nvSpPr>
        <p:spPr>
          <a:xfrm>
            <a:off x="265767" y="6458788"/>
            <a:ext cx="6096000" cy="369332"/>
          </a:xfrm>
          <a:prstGeom prst="rect">
            <a:avLst/>
          </a:prstGeom>
        </p:spPr>
        <p:txBody>
          <a:bodyPr>
            <a:spAutoFit/>
          </a:bodyPr>
          <a:lstStyle/>
          <a:p>
            <a:r>
              <a:rPr lang="en-US" dirty="0" smtClean="0">
                <a:hlinkClick r:id="rId4"/>
              </a:rPr>
              <a:t>“Teaching Adolescents to Become Learners”</a:t>
            </a:r>
            <a:endParaRPr lang="en-US" dirty="0"/>
          </a:p>
        </p:txBody>
      </p:sp>
    </p:spTree>
    <p:extLst>
      <p:ext uri="{BB962C8B-B14F-4D97-AF65-F5344CB8AC3E}">
        <p14:creationId xmlns:p14="http://schemas.microsoft.com/office/powerpoint/2010/main" val="304556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893" y="1491404"/>
            <a:ext cx="4078290" cy="1371600"/>
          </a:xfrm>
        </p:spPr>
        <p:txBody>
          <a:bodyPr>
            <a:normAutofit/>
          </a:bodyPr>
          <a:lstStyle/>
          <a:p>
            <a:r>
              <a:rPr lang="en-US" sz="2800" dirty="0" smtClean="0"/>
              <a:t>Academic Performance</a:t>
            </a:r>
            <a:endParaRPr lang="en-US" sz="2800" dirty="0"/>
          </a:p>
        </p:txBody>
      </p:sp>
      <p:pic>
        <p:nvPicPr>
          <p:cNvPr id="5" name="Content Placeholder 4">
            <a:hlinkClick r:id="rId3"/>
          </p:cNvPr>
          <p:cNvPicPr>
            <a:picLocks noGrp="1" noChangeAspect="1"/>
          </p:cNvPicPr>
          <p:nvPr>
            <p:ph idx="1"/>
          </p:nvPr>
        </p:nvPicPr>
        <p:blipFill>
          <a:blip r:embed="rId4"/>
          <a:stretch>
            <a:fillRect/>
          </a:stretch>
        </p:blipFill>
        <p:spPr>
          <a:xfrm rot="479623">
            <a:off x="5978962" y="715045"/>
            <a:ext cx="4250416" cy="5332675"/>
          </a:xfrm>
          <a:prstGeom prst="rect">
            <a:avLst/>
          </a:prstGeom>
        </p:spPr>
      </p:pic>
      <p:sp>
        <p:nvSpPr>
          <p:cNvPr id="4" name="Text Placeholder 3"/>
          <p:cNvSpPr>
            <a:spLocks noGrp="1"/>
          </p:cNvSpPr>
          <p:nvPr>
            <p:ph type="body" sz="half" idx="2"/>
          </p:nvPr>
        </p:nvSpPr>
        <p:spPr>
          <a:xfrm>
            <a:off x="1293811" y="2985344"/>
            <a:ext cx="3674429" cy="3332009"/>
          </a:xfrm>
        </p:spPr>
        <p:txBody>
          <a:bodyPr>
            <a:noAutofit/>
          </a:bodyPr>
          <a:lstStyle/>
          <a:p>
            <a:pPr marL="457200" indent="-457200" algn="l">
              <a:buFont typeface="Arial" panose="020B0604020202020204" pitchFamily="34" charset="0"/>
              <a:buChar char="•"/>
            </a:pPr>
            <a:r>
              <a:rPr lang="en-US" sz="2800" dirty="0" smtClean="0"/>
              <a:t>Academic Behaviors</a:t>
            </a:r>
          </a:p>
          <a:p>
            <a:pPr marL="457200" indent="-457200" algn="l">
              <a:buFont typeface="Arial" panose="020B0604020202020204" pitchFamily="34" charset="0"/>
              <a:buChar char="•"/>
            </a:pPr>
            <a:r>
              <a:rPr lang="en-US" sz="2800" dirty="0" smtClean="0"/>
              <a:t>Academic Perseverance </a:t>
            </a:r>
          </a:p>
          <a:p>
            <a:pPr marL="457200" indent="-457200" algn="l">
              <a:buFont typeface="Arial" panose="020B0604020202020204" pitchFamily="34" charset="0"/>
              <a:buChar char="•"/>
            </a:pPr>
            <a:r>
              <a:rPr lang="en-US" sz="2800" dirty="0" smtClean="0"/>
              <a:t>Academic Mindsets</a:t>
            </a:r>
          </a:p>
          <a:p>
            <a:pPr marL="457200" indent="-457200" algn="l">
              <a:buFont typeface="Arial" panose="020B0604020202020204" pitchFamily="34" charset="0"/>
              <a:buChar char="•"/>
            </a:pPr>
            <a:r>
              <a:rPr lang="en-US" sz="2800" dirty="0" smtClean="0"/>
              <a:t>Learning Strategies</a:t>
            </a:r>
          </a:p>
          <a:p>
            <a:pPr marL="457200" indent="-457200" algn="l">
              <a:buFont typeface="Arial" panose="020B0604020202020204" pitchFamily="34" charset="0"/>
              <a:buChar char="•"/>
            </a:pPr>
            <a:r>
              <a:rPr lang="en-US" sz="2800" dirty="0" smtClean="0"/>
              <a:t>Social Skills </a:t>
            </a:r>
            <a:endParaRPr lang="en-US" sz="2800" dirty="0"/>
          </a:p>
        </p:txBody>
      </p:sp>
      <p:sp>
        <p:nvSpPr>
          <p:cNvPr id="6" name="Title 1"/>
          <p:cNvSpPr txBox="1">
            <a:spLocks/>
          </p:cNvSpPr>
          <p:nvPr/>
        </p:nvSpPr>
        <p:spPr>
          <a:xfrm>
            <a:off x="1113893" y="740833"/>
            <a:ext cx="9601196" cy="877572"/>
          </a:xfrm>
          <a:prstGeom prst="rect">
            <a:avLst/>
          </a:prstGeom>
          <a:effectLst/>
        </p:spPr>
        <p:txBody>
          <a:bodyPr vert="horz" lIns="91440" tIns="45720" rIns="91440" bIns="45720" rtlCol="0" anchor="b">
            <a:normAutofit/>
          </a:bodyPr>
          <a:lstStyle>
            <a:lvl1pPr algn="ctr" defTabSz="457200" rtl="0" eaLnBrk="1" latinLnBrk="0" hangingPunct="1">
              <a:spcBef>
                <a:spcPct val="0"/>
              </a:spcBef>
              <a:buNone/>
              <a:defRPr sz="2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dirty="0" smtClean="0"/>
              <a:t>2013 Literature Review</a:t>
            </a:r>
            <a:endParaRPr lang="en-US" sz="3600" dirty="0"/>
          </a:p>
        </p:txBody>
      </p:sp>
    </p:spTree>
    <p:extLst>
      <p:ext uri="{BB962C8B-B14F-4D97-AF65-F5344CB8AC3E}">
        <p14:creationId xmlns:p14="http://schemas.microsoft.com/office/powerpoint/2010/main" val="189258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3818" y="355600"/>
            <a:ext cx="11450458" cy="6083300"/>
          </a:xfrm>
          <a:prstGeom prst="rect">
            <a:avLst/>
          </a:prstGeom>
        </p:spPr>
      </p:pic>
      <p:sp>
        <p:nvSpPr>
          <p:cNvPr id="6" name="Rectangle 5"/>
          <p:cNvSpPr/>
          <p:nvPr/>
        </p:nvSpPr>
        <p:spPr>
          <a:xfrm>
            <a:off x="7048500" y="6438900"/>
            <a:ext cx="6096000" cy="369332"/>
          </a:xfrm>
          <a:prstGeom prst="rect">
            <a:avLst/>
          </a:prstGeom>
        </p:spPr>
        <p:txBody>
          <a:bodyPr>
            <a:spAutoFit/>
          </a:bodyPr>
          <a:lstStyle/>
          <a:p>
            <a:r>
              <a:rPr lang="en-US" dirty="0" smtClean="0">
                <a:hlinkClick r:id="rId4"/>
              </a:rPr>
              <a:t>“Teaching Adolescents to Become Learners”</a:t>
            </a:r>
            <a:endParaRPr lang="en-US" dirty="0"/>
          </a:p>
        </p:txBody>
      </p:sp>
    </p:spTree>
    <p:extLst>
      <p:ext uri="{BB962C8B-B14F-4D97-AF65-F5344CB8AC3E}">
        <p14:creationId xmlns:p14="http://schemas.microsoft.com/office/powerpoint/2010/main" val="469983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83732"/>
            <a:ext cx="9601196" cy="1303867"/>
          </a:xfrm>
        </p:spPr>
        <p:txBody>
          <a:bodyPr/>
          <a:lstStyle/>
          <a:p>
            <a:r>
              <a:rPr lang="en-US" dirty="0" smtClean="0"/>
              <a:t>What makes up Academic Mindsets?</a:t>
            </a:r>
            <a:endParaRPr lang="en-US" dirty="0"/>
          </a:p>
        </p:txBody>
      </p:sp>
      <p:sp>
        <p:nvSpPr>
          <p:cNvPr id="3" name="Content Placeholder 2"/>
          <p:cNvSpPr>
            <a:spLocks noGrp="1"/>
          </p:cNvSpPr>
          <p:nvPr>
            <p:ph sz="half" idx="1"/>
          </p:nvPr>
        </p:nvSpPr>
        <p:spPr>
          <a:xfrm>
            <a:off x="6096000" y="2749185"/>
            <a:ext cx="4718304" cy="3310128"/>
          </a:xfrm>
        </p:spPr>
        <p:txBody>
          <a:bodyPr/>
          <a:lstStyle/>
          <a:p>
            <a:r>
              <a:rPr lang="en-US" dirty="0"/>
              <a:t>I belong in the academic community</a:t>
            </a:r>
          </a:p>
          <a:p>
            <a:r>
              <a:rPr lang="en-US" dirty="0"/>
              <a:t>My ability and competence grow with effort</a:t>
            </a:r>
          </a:p>
          <a:p>
            <a:r>
              <a:rPr lang="en-US" dirty="0"/>
              <a:t>I can succeed at this</a:t>
            </a:r>
          </a:p>
          <a:p>
            <a:r>
              <a:rPr lang="en-US" dirty="0"/>
              <a:t>This work has value for </a:t>
            </a:r>
            <a:r>
              <a:rPr lang="en-US" dirty="0" smtClean="0"/>
              <a:t>me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00" y="3110764"/>
            <a:ext cx="4785895" cy="2586970"/>
          </a:xfrm>
          <a:prstGeom prst="rect">
            <a:avLst/>
          </a:prstGeom>
        </p:spPr>
      </p:pic>
    </p:spTree>
    <p:extLst>
      <p:ext uri="{BB962C8B-B14F-4D97-AF65-F5344CB8AC3E}">
        <p14:creationId xmlns:p14="http://schemas.microsoft.com/office/powerpoint/2010/main" val="36619634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9078</TotalTime>
  <Words>2123</Words>
  <Application>Microsoft Office PowerPoint</Application>
  <PresentationFormat>Widescreen</PresentationFormat>
  <Paragraphs>230</Paragraphs>
  <Slides>24</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Garamond</vt:lpstr>
      <vt:lpstr>Organic</vt:lpstr>
      <vt:lpstr>Noncognitive Factors &amp; the Role of the School Counselor </vt:lpstr>
      <vt:lpstr>Trending Now </vt:lpstr>
      <vt:lpstr>What talk have you heard at your school about noncognitive skills?  What are key stakeholders attitudes towards it? </vt:lpstr>
      <vt:lpstr>Objectives </vt:lpstr>
      <vt:lpstr>Definition</vt:lpstr>
      <vt:lpstr>Why study noncongnitive factors?</vt:lpstr>
      <vt:lpstr>Academic Performance</vt:lpstr>
      <vt:lpstr>PowerPoint Presentation</vt:lpstr>
      <vt:lpstr>What makes up Academic Mindsets?</vt:lpstr>
      <vt:lpstr>More about Mindsets</vt:lpstr>
      <vt:lpstr>Cross-Cultural Perspectives</vt:lpstr>
      <vt:lpstr>Narrowing the Achievement Gap</vt:lpstr>
      <vt:lpstr>What sorts of barriers or drawbacks could you envision regarding the growth mindset?</vt:lpstr>
      <vt:lpstr>Other considerations</vt:lpstr>
      <vt:lpstr>Test your Mindset!</vt:lpstr>
      <vt:lpstr>The role of the school counselor </vt:lpstr>
      <vt:lpstr>ASCA national model competencies</vt:lpstr>
      <vt:lpstr>Integrate and Implement </vt:lpstr>
      <vt:lpstr>PowerPoint Presentation</vt:lpstr>
      <vt:lpstr>PowerPoint Presentation</vt:lpstr>
      <vt:lpstr>PowerPoint Presentation</vt:lpstr>
      <vt:lpstr>Collaboration &amp; Education</vt:lpstr>
      <vt:lpstr>Application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Non-Cognitive Skills &amp; the Role of the School Counselor</dc:title>
  <dc:creator>Elizabeth Vaughan</dc:creator>
  <cp:lastModifiedBy>Elizabeth Vaughan</cp:lastModifiedBy>
  <cp:revision>103</cp:revision>
  <dcterms:created xsi:type="dcterms:W3CDTF">2014-02-26T04:06:07Z</dcterms:created>
  <dcterms:modified xsi:type="dcterms:W3CDTF">2014-03-11T18:10:59Z</dcterms:modified>
</cp:coreProperties>
</file>