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57" r:id="rId4"/>
    <p:sldId id="264" r:id="rId5"/>
    <p:sldId id="274" r:id="rId6"/>
    <p:sldId id="259" r:id="rId7"/>
    <p:sldId id="260" r:id="rId8"/>
    <p:sldId id="261" r:id="rId9"/>
    <p:sldId id="25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  <p:sldId id="295" r:id="rId40"/>
    <p:sldId id="290" r:id="rId41"/>
    <p:sldId id="281" r:id="rId42"/>
    <p:sldId id="305" r:id="rId43"/>
    <p:sldId id="306" r:id="rId44"/>
    <p:sldId id="307" r:id="rId45"/>
    <p:sldId id="308" r:id="rId46"/>
    <p:sldId id="310" r:id="rId47"/>
    <p:sldId id="309" r:id="rId48"/>
    <p:sldId id="312" r:id="rId49"/>
    <p:sldId id="311" r:id="rId50"/>
    <p:sldId id="313" r:id="rId51"/>
    <p:sldId id="314" r:id="rId52"/>
    <p:sldId id="279" r:id="rId53"/>
    <p:sldId id="277" r:id="rId54"/>
    <p:sldId id="315" r:id="rId55"/>
    <p:sldId id="275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6D325E-8AFA-463C-A361-D5BA5C01B570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A369BA-1DC5-4F6F-8911-784DA3000D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_-aLWOk9Og&amp;feature=player_detailp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otoday.com/parent-involvement" TargetMode="External"/><Relationship Id="rId2" Type="http://schemas.openxmlformats.org/officeDocument/2006/relationships/hyperlink" Target="http://www.parentinvolvementmatters.org/resources/program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ildtrendsdatabank.org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175351" cy="1793167"/>
          </a:xfrm>
        </p:spPr>
        <p:txBody>
          <a:bodyPr/>
          <a:lstStyle/>
          <a:p>
            <a:pPr algn="ctr"/>
            <a:r>
              <a:rPr lang="en-US" sz="6000" dirty="0" smtClean="0"/>
              <a:t>Increasing Parent Involvement</a:t>
            </a:r>
            <a:br>
              <a:rPr lang="en-US" sz="6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141" y="5105400"/>
            <a:ext cx="6400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Brianne N. Gregory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Western Washington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524683" cy="25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7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r>
              <a:rPr lang="en-US" dirty="0">
                <a:solidFill>
                  <a:schemeClr val="tx1"/>
                </a:solidFill>
              </a:rPr>
              <a:t>Lack of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r>
              <a:rPr lang="en-US" dirty="0">
                <a:solidFill>
                  <a:schemeClr val="tx1"/>
                </a:solidFill>
              </a:rPr>
              <a:t>Lack of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r>
              <a:rPr lang="en-US" dirty="0">
                <a:solidFill>
                  <a:schemeClr val="tx1"/>
                </a:solidFill>
              </a:rPr>
              <a:t>Language barrier/Cultural Isolation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r>
              <a:rPr lang="en-US" dirty="0">
                <a:solidFill>
                  <a:schemeClr val="tx1"/>
                </a:solidFill>
              </a:rPr>
              <a:t>Lack of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r>
              <a:rPr lang="en-US" dirty="0">
                <a:solidFill>
                  <a:schemeClr val="tx1"/>
                </a:solidFill>
              </a:rPr>
              <a:t>Language barrier/Cultural </a:t>
            </a:r>
            <a:r>
              <a:rPr lang="en-US" dirty="0" smtClean="0">
                <a:solidFill>
                  <a:schemeClr val="tx1"/>
                </a:solidFill>
              </a:rPr>
              <a:t>isolation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Low education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r>
              <a:rPr lang="en-US" dirty="0">
                <a:solidFill>
                  <a:schemeClr val="tx1"/>
                </a:solidFill>
              </a:rPr>
              <a:t>Lack of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r>
              <a:rPr lang="en-US" dirty="0">
                <a:solidFill>
                  <a:schemeClr val="tx1"/>
                </a:solidFill>
              </a:rPr>
              <a:t>Language barrier/Cultural Isolation</a:t>
            </a:r>
          </a:p>
          <a:p>
            <a:r>
              <a:rPr lang="en-US" dirty="0">
                <a:solidFill>
                  <a:schemeClr val="tx1"/>
                </a:solidFill>
              </a:rPr>
              <a:t>Low education level</a:t>
            </a:r>
          </a:p>
          <a:p>
            <a:r>
              <a:rPr lang="en-US" dirty="0">
                <a:solidFill>
                  <a:schemeClr val="tx1"/>
                </a:solidFill>
              </a:rPr>
              <a:t>Not knowing how to contribute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r>
              <a:rPr lang="en-US" dirty="0">
                <a:solidFill>
                  <a:schemeClr val="tx1"/>
                </a:solidFill>
              </a:rPr>
              <a:t>Single parenthood</a:t>
            </a:r>
          </a:p>
          <a:p>
            <a:r>
              <a:rPr lang="en-US" dirty="0">
                <a:solidFill>
                  <a:schemeClr val="tx1"/>
                </a:solidFill>
              </a:rPr>
              <a:t>Lack of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 care</a:t>
            </a:r>
          </a:p>
          <a:p>
            <a:r>
              <a:rPr lang="en-US" dirty="0">
                <a:solidFill>
                  <a:schemeClr val="tx1"/>
                </a:solidFill>
              </a:rPr>
              <a:t>Language barrier/Cultural Isolation</a:t>
            </a:r>
          </a:p>
          <a:p>
            <a:r>
              <a:rPr lang="en-US" dirty="0">
                <a:solidFill>
                  <a:schemeClr val="tx1"/>
                </a:solidFill>
              </a:rPr>
              <a:t>Low education level</a:t>
            </a:r>
          </a:p>
          <a:p>
            <a:r>
              <a:rPr lang="en-US" dirty="0">
                <a:solidFill>
                  <a:schemeClr val="tx1"/>
                </a:solidFill>
              </a:rPr>
              <a:t>Not knowing how to contribute</a:t>
            </a:r>
          </a:p>
          <a:p>
            <a:r>
              <a:rPr lang="en-US" dirty="0">
                <a:solidFill>
                  <a:schemeClr val="tx1"/>
                </a:solidFill>
              </a:rPr>
              <a:t>Feeling overwhelmed, intimidated, or unwelcome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Getting Involved at Every Level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Offer parent events at varied times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Offer parent trainings through things they request on surveys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Offer child care during parent events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 a meal during your events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Monthly newsletter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Parent orientations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Set families up with community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Parent Appreciation Day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 it a mutual partnership with common goals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Parents…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does the research say?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Perhaps use video educational tools in other languages: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https://www.youtube.com/watch?v=3_-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aLWOk9Og&amp;feature=player_detailpage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Gives them the feeling of expertise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8288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Ourselves!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Parent Surveys: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Parental Support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sz="2600" dirty="0" smtClean="0">
                <a:solidFill>
                  <a:schemeClr val="tx1"/>
                </a:solidFill>
              </a:rPr>
              <a:t>hild Behaviors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Parent Engagement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Parent Self-Efficacy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School Climate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Parent Roles and Responsibilities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tx1"/>
                </a:solidFill>
              </a:rPr>
              <a:t>What do they need from us?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399"/>
            <a:ext cx="3583913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504444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Grade level music performances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Santa Breakfast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Photo time at Christmas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Invite parents to visit classrooms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Invite them to assemblies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 warm and welcoming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 what you really like about their child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Openly communicate with them, but don’t overwhelm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362325" cy="44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371600"/>
            <a:ext cx="7772400" cy="4267200"/>
          </a:xfrm>
        </p:spPr>
        <p:txBody>
          <a:bodyPr/>
          <a:lstStyle/>
          <a:p>
            <a:r>
              <a:rPr lang="en-US" sz="5000" dirty="0" smtClean="0"/>
              <a:t>What would you like to know about increasing parent involvement?</a:t>
            </a:r>
            <a:endParaRPr lang="en-US" sz="5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Make a quick note about two or three things you are curious about or have questions about…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09455"/>
            <a:ext cx="3933825" cy="24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Opportunity to share own experiences and knowledge</a:t>
            </a:r>
          </a:p>
        </p:txBody>
      </p:sp>
    </p:spTree>
    <p:extLst>
      <p:ext uri="{BB962C8B-B14F-4D97-AF65-F5344CB8AC3E}">
        <p14:creationId xmlns:p14="http://schemas.microsoft.com/office/powerpoint/2010/main" val="1714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Shows that the school still sees the parent as the expert on their child</a:t>
            </a:r>
          </a:p>
        </p:txBody>
      </p:sp>
    </p:spTree>
    <p:extLst>
      <p:ext uri="{BB962C8B-B14F-4D97-AF65-F5344CB8AC3E}">
        <p14:creationId xmlns:p14="http://schemas.microsoft.com/office/powerpoint/2010/main" val="16154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/>
              <a:t>Shows that the school still sees the parent as the expert on their child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range of topics to catch diverse interests</a:t>
            </a:r>
          </a:p>
        </p:txBody>
      </p:sp>
    </p:spTree>
    <p:extLst>
      <p:ext uri="{BB962C8B-B14F-4D97-AF65-F5344CB8AC3E}">
        <p14:creationId xmlns:p14="http://schemas.microsoft.com/office/powerpoint/2010/main" val="37633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/>
              <a:t>Shows that the school still sees the parent as the expert on their child</a:t>
            </a:r>
          </a:p>
          <a:p>
            <a:r>
              <a:rPr lang="en-US" dirty="0" smtClean="0"/>
              <a:t>A range of topics to catch diverse interests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focus on learning </a:t>
            </a:r>
            <a:r>
              <a:rPr lang="en-US" i="1" dirty="0" smtClean="0">
                <a:solidFill>
                  <a:schemeClr val="tx1"/>
                </a:solidFill>
              </a:rPr>
              <a:t>from</a:t>
            </a:r>
            <a:r>
              <a:rPr lang="en-US" dirty="0" smtClean="0">
                <a:solidFill>
                  <a:schemeClr val="tx1"/>
                </a:solidFill>
              </a:rPr>
              <a:t> as well as </a:t>
            </a:r>
            <a:r>
              <a:rPr lang="en-US" i="1" dirty="0" smtClean="0">
                <a:solidFill>
                  <a:schemeClr val="tx1"/>
                </a:solidFill>
              </a:rPr>
              <a:t>with</a:t>
            </a:r>
            <a:r>
              <a:rPr lang="en-US" dirty="0" smtClean="0">
                <a:solidFill>
                  <a:schemeClr val="tx1"/>
                </a:solidFill>
              </a:rPr>
              <a:t> families</a:t>
            </a:r>
          </a:p>
        </p:txBody>
      </p:sp>
    </p:spTree>
    <p:extLst>
      <p:ext uri="{BB962C8B-B14F-4D97-AF65-F5344CB8AC3E}">
        <p14:creationId xmlns:p14="http://schemas.microsoft.com/office/powerpoint/2010/main" val="32281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/>
              <a:t>Shows that the school still sees the parent as the expert on their child</a:t>
            </a:r>
          </a:p>
          <a:p>
            <a:r>
              <a:rPr lang="en-US" dirty="0" smtClean="0"/>
              <a:t>A range of topics to catch diverse interests</a:t>
            </a:r>
          </a:p>
          <a:p>
            <a:r>
              <a:rPr lang="en-US" dirty="0" smtClean="0"/>
              <a:t>A focus on learning </a:t>
            </a:r>
            <a:r>
              <a:rPr lang="en-US" i="1" dirty="0" smtClean="0"/>
              <a:t>from</a:t>
            </a:r>
            <a:r>
              <a:rPr lang="en-US" dirty="0" smtClean="0"/>
              <a:t> as well as </a:t>
            </a:r>
            <a:r>
              <a:rPr lang="en-US" i="1" dirty="0" smtClean="0"/>
              <a:t>with</a:t>
            </a:r>
            <a:r>
              <a:rPr lang="en-US" dirty="0" smtClean="0"/>
              <a:t> families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Opportunity to give parents strategies to support their child’s learning at school, at home</a:t>
            </a:r>
          </a:p>
        </p:txBody>
      </p:sp>
    </p:spTree>
    <p:extLst>
      <p:ext uri="{BB962C8B-B14F-4D97-AF65-F5344CB8AC3E}">
        <p14:creationId xmlns:p14="http://schemas.microsoft.com/office/powerpoint/2010/main" val="12559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/>
              <a:t>Shows that the school still sees the parent as the expert on their child</a:t>
            </a:r>
          </a:p>
          <a:p>
            <a:r>
              <a:rPr lang="en-US" dirty="0" smtClean="0"/>
              <a:t>A range of topics to catch diverse interests</a:t>
            </a:r>
          </a:p>
          <a:p>
            <a:r>
              <a:rPr lang="en-US" dirty="0" smtClean="0"/>
              <a:t>A focus on learning </a:t>
            </a:r>
            <a:r>
              <a:rPr lang="en-US" i="1" dirty="0" smtClean="0"/>
              <a:t>from</a:t>
            </a:r>
            <a:r>
              <a:rPr lang="en-US" dirty="0" smtClean="0"/>
              <a:t> as well as </a:t>
            </a:r>
            <a:r>
              <a:rPr lang="en-US" i="1" dirty="0" smtClean="0"/>
              <a:t>with</a:t>
            </a:r>
            <a:r>
              <a:rPr lang="en-US" dirty="0" smtClean="0"/>
              <a:t> families</a:t>
            </a:r>
          </a:p>
          <a:p>
            <a:r>
              <a:rPr lang="en-US" dirty="0" smtClean="0"/>
              <a:t>Opportunity to give parents strategies to support their child’s learning at school, at home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Strengthen the relationship between families and the school</a:t>
            </a:r>
          </a:p>
        </p:txBody>
      </p:sp>
    </p:spTree>
    <p:extLst>
      <p:ext uri="{BB962C8B-B14F-4D97-AF65-F5344CB8AC3E}">
        <p14:creationId xmlns:p14="http://schemas.microsoft.com/office/powerpoint/2010/main" val="1800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Nights: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Opportunity to share own experiences and knowledge</a:t>
            </a:r>
          </a:p>
          <a:p>
            <a:r>
              <a:rPr lang="en-US" dirty="0" smtClean="0"/>
              <a:t>Shows that the school still sees the parent as the expert on their child</a:t>
            </a:r>
          </a:p>
          <a:p>
            <a:r>
              <a:rPr lang="en-US" dirty="0" smtClean="0"/>
              <a:t>A range of topics to catch diverse interests</a:t>
            </a:r>
          </a:p>
          <a:p>
            <a:r>
              <a:rPr lang="en-US" dirty="0" smtClean="0"/>
              <a:t>A focus on learning </a:t>
            </a:r>
            <a:r>
              <a:rPr lang="en-US" i="1" dirty="0" smtClean="0"/>
              <a:t>from</a:t>
            </a:r>
            <a:r>
              <a:rPr lang="en-US" dirty="0" smtClean="0"/>
              <a:t> as well as </a:t>
            </a:r>
            <a:r>
              <a:rPr lang="en-US" i="1" dirty="0" smtClean="0"/>
              <a:t>with</a:t>
            </a:r>
            <a:r>
              <a:rPr lang="en-US" dirty="0" smtClean="0"/>
              <a:t> families</a:t>
            </a:r>
          </a:p>
          <a:p>
            <a:r>
              <a:rPr lang="en-US" dirty="0" smtClean="0"/>
              <a:t>Opportunity to give parents strategies to support their child’s learning at school, at home</a:t>
            </a:r>
          </a:p>
          <a:p>
            <a:r>
              <a:rPr lang="en-US" dirty="0" smtClean="0"/>
              <a:t>Strengthen the relationship between families and the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 the level of comfort families have with interacting with the school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 Ideas: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Scrapbook Night</a:t>
            </a:r>
            <a:r>
              <a:rPr lang="en-US" dirty="0" smtClean="0">
                <a:solidFill>
                  <a:schemeClr val="tx1"/>
                </a:solidFill>
              </a:rPr>
              <a:t>: Encourage families to share family photos and memories with you as they create scrapbook pages they can treasure forever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Reading Night</a:t>
            </a:r>
            <a:r>
              <a:rPr lang="en-US" dirty="0" smtClean="0">
                <a:solidFill>
                  <a:schemeClr val="tx1"/>
                </a:solidFill>
              </a:rPr>
              <a:t>: Provide many books to read; Teach parents strategies for reading with their children at home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Family Movie Night</a:t>
            </a:r>
            <a:r>
              <a:rPr lang="en-US" dirty="0" smtClean="0">
                <a:solidFill>
                  <a:schemeClr val="tx1"/>
                </a:solidFill>
              </a:rPr>
              <a:t>: A low-risk activity to encourage skeptical, less involved parents to become more engaged in school activities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are only a few ideas of many!!!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3070"/>
            <a:ext cx="1905000" cy="20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519684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Engagement often decreases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 x 3!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Welcoming, knowledgeable staff that wants to build relationships with families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 concrete ways parents can be involved at your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Talent Shows, Concerts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Ask them to participate!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Begin to educate parents  about the graduation, post-secondary process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743200"/>
            <a:ext cx="2771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Help aide and teach parents early on about graduation and post-secondary options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Freshman Parent Orientation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College Night: How can you help your child get there?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Family Information Nights about college, FAFSA, AP and Honors courses, and career options)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Educate them about how much their involvement can affect their child’s future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Collaboration between schools and parents to support career exploration such as job shadowing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Teach parents how to support their students at home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783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Be able to define what parent involvement looks like generally and at each level of education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Understand barriers that may affect levels of involvement among parents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Become familiar with the current research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Understand potential strategies for increasing parent involvement at your site</a:t>
            </a:r>
          </a:p>
          <a:p>
            <a:r>
              <a:rPr lang="en-US" sz="2300" dirty="0">
                <a:solidFill>
                  <a:schemeClr val="tx1"/>
                </a:solidFill>
              </a:rPr>
              <a:t>Become familiar with potential strategies </a:t>
            </a:r>
            <a:r>
              <a:rPr lang="en-US" sz="2300" dirty="0" smtClean="0">
                <a:solidFill>
                  <a:schemeClr val="tx1"/>
                </a:solidFill>
              </a:rPr>
              <a:t>for accommodating families struggling with cultural barriers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out about the homework policy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out about the homework 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your child get organized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out about the homework 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your child get organized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 in touch with the school and teachers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out about the homework 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your child get organized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 in touch with the school and teachers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 you student’s grades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83821"/>
            <a:ext cx="4038600" cy="5433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about your child’s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out about the homework 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your child get organized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 in touch with the school and teachers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 you student’s grades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 rules for 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1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reinforcement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1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reinforcement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Have “study time” or a “study spot” which has no distractions and is conducive to learning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47800"/>
          </a:xfrm>
        </p:spPr>
        <p:txBody>
          <a:bodyPr/>
          <a:lstStyle/>
          <a:p>
            <a:r>
              <a:rPr lang="en-US" sz="4400" dirty="0" smtClean="0"/>
              <a:t>Supporting Your Child at Home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1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Positive reinforcement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Have “study time” or a “study spot” which has no distractions and is conducive to learning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Working with Diverse Families and Families of Poverty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Provide child care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 a meal or snacks at your event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Have several translators at the event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NEVER speak to a translator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Understand cultural respectful behaviors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Speak to the man, but include the woman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Reciprocity; mutual sharing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What is Involvement?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9000" y="1295400"/>
            <a:ext cx="5257800" cy="5419725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>
                <a:solidFill>
                  <a:schemeClr val="tx1"/>
                </a:solidFill>
              </a:rPr>
              <a:t>Under NCLB: “…the participation of parents in regular, two-way, and meaningful communication involving student academic learning and other student activities…”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Attendance at: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Conferences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Open Houses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Family Nights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Student events (sports, concerts…)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PTA Membership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Volunteering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Involvement with schoolwork in the home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971800" cy="19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Purpose:</a:t>
            </a: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District goal: To engage families to provide encouragement and support to students, ensuring that students needs are met and their educational opportunities are enhanced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Our immediate goals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find out “the hopes and dreams” each parent has for their child and how we can support that dream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Build deeper relationships with families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0935"/>
            <a:ext cx="3619500" cy="227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Owner\Pictures\School Profile\1st grade re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94824" cy="47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How exactly can we use PI?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Fishel</a:t>
            </a:r>
            <a:r>
              <a:rPr lang="en-US" dirty="0" smtClean="0">
                <a:solidFill>
                  <a:schemeClr val="tx1"/>
                </a:solidFill>
              </a:rPr>
              <a:t> &amp; Ramirez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Looked at 24 studies of PI academic interventions (individual level)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 no sufficient evidence that PI interventions  </a:t>
            </a:r>
            <a:r>
              <a:rPr lang="en-US" i="1" dirty="0" smtClean="0">
                <a:solidFill>
                  <a:schemeClr val="tx1"/>
                </a:solidFill>
              </a:rPr>
              <a:t>in general </a:t>
            </a:r>
            <a:r>
              <a:rPr lang="en-US" dirty="0" smtClean="0">
                <a:solidFill>
                  <a:schemeClr val="tx1"/>
                </a:solidFill>
              </a:rPr>
              <a:t>are effective </a:t>
            </a:r>
            <a:r>
              <a:rPr lang="en-US" i="1" dirty="0" smtClean="0">
                <a:solidFill>
                  <a:schemeClr val="tx1"/>
                </a:solidFill>
              </a:rPr>
              <a:t>as a whole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were the interventions: Mostly home tutoring, reading together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Populations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Did not include High School-aged students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Very diverse groups of students racially, culturally, and ability-wise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 not rule anything out! Issues of methodology and research in studies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 a larger scale of intervention, strategies that showed more likely to yield academic improvement are: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Combination of peer and parent tutoring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Parent tutoring with focus on specific reading problems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your take-away from this?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Counselors should have ready, personal connections with parents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Collaborate and team with others to best plan for students’ success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 parents support their student’s academic, social/emotional, personal, and career development at home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635000"/>
            <a:ext cx="55911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7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635000"/>
            <a:ext cx="55911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232063"/>
            <a:ext cx="7772400" cy="4648199"/>
          </a:xfrm>
        </p:spPr>
        <p:txBody>
          <a:bodyPr/>
          <a:lstStyle/>
          <a:p>
            <a:r>
              <a:rPr lang="en-US" dirty="0" smtClean="0"/>
              <a:t>Yeah, so? </a:t>
            </a:r>
            <a:br>
              <a:rPr lang="en-US" dirty="0" smtClean="0"/>
            </a:br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4648200"/>
            <a:ext cx="1762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635000"/>
            <a:ext cx="55911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3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ASCA National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 Program should: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support for parents in advocating for their child’s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opportunities for parent/school interaction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parents to access school and community resources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Does this mean you are on your own in the task of increasing parent involvement?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0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survey is indicative of most of the parents’ responses in the </a:t>
            </a:r>
            <a:r>
              <a:rPr lang="en-US" dirty="0" err="1" smtClean="0">
                <a:solidFill>
                  <a:schemeClr val="tx1"/>
                </a:solidFill>
              </a:rPr>
              <a:t>SuperAwesome</a:t>
            </a:r>
            <a:r>
              <a:rPr lang="en-US" dirty="0" smtClean="0">
                <a:solidFill>
                  <a:schemeClr val="tx1"/>
                </a:solidFill>
              </a:rPr>
              <a:t> School, where you are a school counselor. What interventions might you and your team decide upon based on this data? What will you focus on?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School population: 55% Latino, 40% White, 75% Free &amp; Reduced Lunch, 50% of families have at least one Spanish speaking parent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Will your interventions differ at each level? If yes, what would they look like?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Elementary School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Middle School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High School</a:t>
            </a:r>
          </a:p>
        </p:txBody>
      </p:sp>
    </p:spTree>
    <p:extLst>
      <p:ext uri="{BB962C8B-B14F-4D97-AF65-F5344CB8AC3E}">
        <p14:creationId xmlns:p14="http://schemas.microsoft.com/office/powerpoint/2010/main" val="17366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927"/>
            <a:ext cx="9234055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Parent involvement has many benefits for student academic achievement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Minority families participate in child’s school and education less often.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Schools are getting better at involving parents.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Counselors can play a large role by aligning with the goals for parent-school involvement and relationships as outlined by the ASCA National Model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8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www.parentinvolvementmatters.org/resources/programs.htm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www.ptotoday.com/parent-involvement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http://www.childtrendsdatabank.org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000" dirty="0" err="1" smtClean="0"/>
              <a:t>Fishel</a:t>
            </a:r>
            <a:r>
              <a:rPr lang="en-US" sz="2000" dirty="0"/>
              <a:t>, M., &amp; Ramirez, L. (2005). Evidence-based parent </a:t>
            </a:r>
            <a:r>
              <a:rPr lang="en-US" sz="2000" dirty="0" smtClean="0"/>
              <a:t>	involvement </a:t>
            </a:r>
            <a:r>
              <a:rPr lang="en-US" sz="2000" dirty="0"/>
              <a:t>interventions with </a:t>
            </a:r>
            <a:r>
              <a:rPr lang="en-US" sz="2000" dirty="0" smtClean="0"/>
              <a:t>school-aged 	children</a:t>
            </a:r>
            <a:r>
              <a:rPr lang="en-US" sz="2000" dirty="0"/>
              <a:t>. </a:t>
            </a:r>
            <a:r>
              <a:rPr lang="en-US" sz="2000" dirty="0" smtClean="0"/>
              <a:t>	</a:t>
            </a:r>
            <a:r>
              <a:rPr lang="en-US" sz="2000" i="1" dirty="0" smtClean="0"/>
              <a:t>School </a:t>
            </a:r>
            <a:r>
              <a:rPr lang="en-US" sz="2000" i="1" dirty="0"/>
              <a:t>Psychology Quarterly</a:t>
            </a:r>
            <a:r>
              <a:rPr lang="en-US" sz="2000" dirty="0"/>
              <a:t>, </a:t>
            </a:r>
            <a:r>
              <a:rPr lang="en-US" sz="2000" i="1" dirty="0"/>
              <a:t>20</a:t>
            </a:r>
            <a:r>
              <a:rPr lang="en-US" sz="2000" dirty="0"/>
              <a:t>(4), 371-402. 	</a:t>
            </a:r>
            <a:r>
              <a:rPr lang="en-US" sz="2000" dirty="0" smtClean="0"/>
              <a:t>doi:10.1521/scpq.2005.20.4.371</a:t>
            </a:r>
          </a:p>
          <a:p>
            <a:r>
              <a:rPr lang="en-US" sz="2000" dirty="0"/>
              <a:t>Kyle, D. W., McIntyre, E., Miller, K. B., &amp; Moore, G. H. (2006). </a:t>
            </a:r>
            <a:r>
              <a:rPr lang="en-US" sz="2000" dirty="0" smtClean="0"/>
              <a:t>	</a:t>
            </a:r>
            <a:r>
              <a:rPr lang="en-US" sz="2000" i="1" dirty="0" smtClean="0"/>
              <a:t>Bridging </a:t>
            </a:r>
            <a:r>
              <a:rPr lang="en-US" sz="2000" i="1" dirty="0"/>
              <a:t>school &amp; home </a:t>
            </a:r>
            <a:r>
              <a:rPr lang="en-US" sz="2000" i="1" dirty="0" smtClean="0"/>
              <a:t>through </a:t>
            </a:r>
            <a:r>
              <a:rPr lang="en-US" sz="2000" i="1" dirty="0"/>
              <a:t>family nights: </a:t>
            </a:r>
            <a:r>
              <a:rPr lang="en-US" sz="2000" i="1" dirty="0" smtClean="0"/>
              <a:t>	ready-to-use </a:t>
            </a:r>
            <a:r>
              <a:rPr lang="en-US" sz="2000" i="1" dirty="0"/>
              <a:t>plans for grades k-8</a:t>
            </a:r>
            <a:r>
              <a:rPr lang="en-US" sz="2000" dirty="0"/>
              <a:t>. Thousand Oaks, CA: </a:t>
            </a:r>
            <a:r>
              <a:rPr lang="en-US" sz="2000" dirty="0" smtClean="0"/>
              <a:t>	Corwin Press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06" y="914400"/>
            <a:ext cx="6726874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0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raintrack.com/blog/wp-content/uploads/2012/09/15-Proven-Effects-of-Parental-Involvement-in-Sch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aintrack.com/blog/wp-content/uploads/2012/09/15-Proven-Effects-of-Parental-Involvement-in-Sch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6934" y="-228600"/>
            <a:ext cx="18072705" cy="135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aintrack.com/blog/wp-content/uploads/2012/09/15-Proven-Effects-of-Parental-Involvement-in-Sch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7200" y="-6629400"/>
            <a:ext cx="18694400" cy="140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892040" cy="4526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Busy work </a:t>
            </a:r>
            <a:r>
              <a:rPr lang="en-US" dirty="0" smtClean="0">
                <a:solidFill>
                  <a:schemeClr val="tx1"/>
                </a:solidFill>
              </a:rPr>
              <a:t>schedule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4717</TotalTime>
  <Words>1950</Words>
  <Application>Microsoft Office PowerPoint</Application>
  <PresentationFormat>On-screen Show (4:3)</PresentationFormat>
  <Paragraphs>294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Executive</vt:lpstr>
      <vt:lpstr>Increasing Parent Involvement </vt:lpstr>
      <vt:lpstr>What would you like to know about increasing parent involvement?</vt:lpstr>
      <vt:lpstr>Learning Targets</vt:lpstr>
      <vt:lpstr>What is Involvement?</vt:lpstr>
      <vt:lpstr>Yeah, so?  Why is it important?</vt:lpstr>
      <vt:lpstr>PowerPoint Presentation</vt:lpstr>
      <vt:lpstr>PowerPoint Presentation</vt:lpstr>
      <vt:lpstr>PowerPoint Presentation</vt:lpstr>
      <vt:lpstr>Barriers to Involvement</vt:lpstr>
      <vt:lpstr>Barriers to Involvement</vt:lpstr>
      <vt:lpstr>Barriers to Involvement</vt:lpstr>
      <vt:lpstr>Barriers to Involvement</vt:lpstr>
      <vt:lpstr>Barriers to Involvement</vt:lpstr>
      <vt:lpstr>Barriers to Involvement</vt:lpstr>
      <vt:lpstr>Barriers to Involvement</vt:lpstr>
      <vt:lpstr>Getting Involved at Every Level</vt:lpstr>
      <vt:lpstr>Educate Parents…</vt:lpstr>
      <vt:lpstr>Educate Ourselves!</vt:lpstr>
      <vt:lpstr>Elementary School</vt:lpstr>
      <vt:lpstr>Family Nights: Why?</vt:lpstr>
      <vt:lpstr>Family Nights: Why?</vt:lpstr>
      <vt:lpstr>Family Nights: Why?</vt:lpstr>
      <vt:lpstr>Family Nights: Why?</vt:lpstr>
      <vt:lpstr>Family Nights: Why?</vt:lpstr>
      <vt:lpstr>Family Nights: Why?</vt:lpstr>
      <vt:lpstr>Family Nights: Why?</vt:lpstr>
      <vt:lpstr>Family Night Ideas:</vt:lpstr>
      <vt:lpstr>Middle School</vt:lpstr>
      <vt:lpstr>High School</vt:lpstr>
      <vt:lpstr>Supporting Your Child at Home</vt:lpstr>
      <vt:lpstr>Supporting Your Child at Home</vt:lpstr>
      <vt:lpstr>Supporting Your Child at Home</vt:lpstr>
      <vt:lpstr>Supporting Your Child at Home</vt:lpstr>
      <vt:lpstr>Supporting Your Child at Home</vt:lpstr>
      <vt:lpstr>Supporting Your Child at Home</vt:lpstr>
      <vt:lpstr>Supporting Your Child at Home</vt:lpstr>
      <vt:lpstr>Supporting Your Child at Home</vt:lpstr>
      <vt:lpstr>Supporting Your Child at Home</vt:lpstr>
      <vt:lpstr>Working with Diverse Families and Families of Poverty</vt:lpstr>
      <vt:lpstr>Home Visits</vt:lpstr>
      <vt:lpstr>My Experience</vt:lpstr>
      <vt:lpstr>How exactly can we use PI?</vt:lpstr>
      <vt:lpstr>ASCA National Model</vt:lpstr>
      <vt:lpstr>ASCA National Model</vt:lpstr>
      <vt:lpstr>ASCA National Model</vt:lpstr>
      <vt:lpstr>ASCA National Model</vt:lpstr>
      <vt:lpstr>ASCA National Model</vt:lpstr>
      <vt:lpstr>ASCA National Model</vt:lpstr>
      <vt:lpstr>ASCA National Model</vt:lpstr>
      <vt:lpstr>ASCA National Model</vt:lpstr>
      <vt:lpstr>ASCA National Model</vt:lpstr>
      <vt:lpstr>Using Our Data</vt:lpstr>
      <vt:lpstr>PowerPoint Presentation</vt:lpstr>
      <vt:lpstr>Summary</vt:lpstr>
      <vt:lpstr>Resources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Parent Involvement</dc:title>
  <dc:creator>Owner</dc:creator>
  <cp:lastModifiedBy>Template</cp:lastModifiedBy>
  <cp:revision>55</cp:revision>
  <dcterms:created xsi:type="dcterms:W3CDTF">2013-03-02T04:31:26Z</dcterms:created>
  <dcterms:modified xsi:type="dcterms:W3CDTF">2013-03-05T16:50:19Z</dcterms:modified>
</cp:coreProperties>
</file>