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92" r:id="rId4"/>
    <p:sldId id="258" r:id="rId5"/>
    <p:sldId id="290" r:id="rId6"/>
    <p:sldId id="293" r:id="rId7"/>
    <p:sldId id="259" r:id="rId8"/>
    <p:sldId id="285" r:id="rId9"/>
    <p:sldId id="260" r:id="rId10"/>
    <p:sldId id="278" r:id="rId11"/>
    <p:sldId id="282" r:id="rId12"/>
    <p:sldId id="279" r:id="rId13"/>
    <p:sldId id="283" r:id="rId14"/>
    <p:sldId id="280" r:id="rId15"/>
    <p:sldId id="261" r:id="rId16"/>
    <p:sldId id="286" r:id="rId17"/>
    <p:sldId id="263" r:id="rId18"/>
    <p:sldId id="264" r:id="rId19"/>
    <p:sldId id="291" r:id="rId20"/>
    <p:sldId id="294" r:id="rId21"/>
    <p:sldId id="265" r:id="rId22"/>
    <p:sldId id="266" r:id="rId23"/>
    <p:sldId id="273" r:id="rId24"/>
    <p:sldId id="288" r:id="rId25"/>
    <p:sldId id="274" r:id="rId26"/>
    <p:sldId id="289" r:id="rId27"/>
    <p:sldId id="275" r:id="rId28"/>
    <p:sldId id="276"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1"/>
    <a:srgbClr val="FEF5B0"/>
    <a:srgbClr val="433357"/>
    <a:srgbClr val="251C30"/>
    <a:srgbClr val="FEE10A"/>
    <a:srgbClr val="FEE94C"/>
    <a:srgbClr val="FEEA58"/>
    <a:srgbClr val="FEEF7E"/>
    <a:srgbClr val="FEEC66"/>
    <a:srgbClr val="FEF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6" autoAdjust="0"/>
    <p:restoredTop sz="79929" autoAdjust="0"/>
  </p:normalViewPr>
  <p:slideViewPr>
    <p:cSldViewPr>
      <p:cViewPr varScale="1">
        <p:scale>
          <a:sx n="90" d="100"/>
          <a:sy n="90" d="100"/>
        </p:scale>
        <p:origin x="-15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slide" Target="../slides/slide9.xml"/></Relationships>
</file>

<file path=ppt/diagrams/_rels/data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B914FC-6A09-49E8-B403-3425F061A164}"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en-US"/>
        </a:p>
      </dgm:t>
    </dgm:pt>
    <dgm:pt modelId="{FAA3BC4C-822C-40E1-A6DC-E159329D55BE}">
      <dgm:prSet phldrT="[Text]"/>
      <dgm:spPr/>
      <dgm:t>
        <a:bodyPr/>
        <a:lstStyle/>
        <a:p>
          <a:r>
            <a:rPr lang="en-US" dirty="0" smtClean="0"/>
            <a:t>Social supports</a:t>
          </a:r>
          <a:endParaRPr lang="en-US" dirty="0"/>
        </a:p>
      </dgm:t>
    </dgm:pt>
    <dgm:pt modelId="{8264C40F-E9AB-4F3B-ABE2-CD6E57DA4A60}" type="parTrans" cxnId="{7D49D5EA-42D2-42B1-84EB-AF0A74B8037F}">
      <dgm:prSet/>
      <dgm:spPr/>
      <dgm:t>
        <a:bodyPr/>
        <a:lstStyle/>
        <a:p>
          <a:endParaRPr lang="en-US"/>
        </a:p>
      </dgm:t>
    </dgm:pt>
    <dgm:pt modelId="{B28EC32A-F892-4D22-BD07-841BD4C81A4E}" type="sibTrans" cxnId="{7D49D5EA-42D2-42B1-84EB-AF0A74B8037F}">
      <dgm:prSet/>
      <dgm:spPr/>
      <dgm:t>
        <a:bodyPr/>
        <a:lstStyle/>
        <a:p>
          <a:endParaRPr lang="en-US"/>
        </a:p>
      </dgm:t>
    </dgm:pt>
    <dgm:pt modelId="{3381BCF5-9030-4B5B-BD81-6A2566DC34DE}">
      <dgm:prSet phldrT="[Text]"/>
      <dgm:spPr/>
      <dgm:t>
        <a:bodyPr/>
        <a:lstStyle/>
        <a:p>
          <a:r>
            <a:rPr lang="en-US" dirty="0" smtClean="0"/>
            <a:t>Circumstances</a:t>
          </a:r>
          <a:endParaRPr lang="en-US" dirty="0"/>
        </a:p>
      </dgm:t>
    </dgm:pt>
    <dgm:pt modelId="{3383D5FC-2820-4D54-B477-3A3F5DB346DB}" type="parTrans" cxnId="{6E812980-09B0-45AB-A21E-B509627305A3}">
      <dgm:prSet/>
      <dgm:spPr/>
      <dgm:t>
        <a:bodyPr/>
        <a:lstStyle/>
        <a:p>
          <a:endParaRPr lang="en-US"/>
        </a:p>
      </dgm:t>
    </dgm:pt>
    <dgm:pt modelId="{D4FFAFBE-7133-47D0-BFDE-1DD9A56D62E1}" type="sibTrans" cxnId="{6E812980-09B0-45AB-A21E-B509627305A3}">
      <dgm:prSet/>
      <dgm:spPr/>
      <dgm:t>
        <a:bodyPr/>
        <a:lstStyle/>
        <a:p>
          <a:endParaRPr lang="en-US"/>
        </a:p>
      </dgm:t>
    </dgm:pt>
    <dgm:pt modelId="{9FC4FB31-8833-44BC-8F4D-14D2A15B0C3B}">
      <dgm:prSet phldrT="[Text]"/>
      <dgm:spPr/>
      <dgm:t>
        <a:bodyPr/>
        <a:lstStyle/>
        <a:p>
          <a:r>
            <a:rPr lang="en-US" dirty="0" smtClean="0"/>
            <a:t>Relationship</a:t>
          </a:r>
          <a:endParaRPr lang="en-US" dirty="0"/>
        </a:p>
      </dgm:t>
    </dgm:pt>
    <dgm:pt modelId="{3971480B-FAB0-4B5F-A409-78793C788345}" type="parTrans" cxnId="{02CA6A6D-1A2D-4C87-A06A-B503818C5883}">
      <dgm:prSet/>
      <dgm:spPr/>
      <dgm:t>
        <a:bodyPr/>
        <a:lstStyle/>
        <a:p>
          <a:endParaRPr lang="en-US"/>
        </a:p>
      </dgm:t>
    </dgm:pt>
    <dgm:pt modelId="{37784947-5168-4E10-A554-3A58AB045D20}" type="sibTrans" cxnId="{02CA6A6D-1A2D-4C87-A06A-B503818C5883}">
      <dgm:prSet/>
      <dgm:spPr/>
      <dgm:t>
        <a:bodyPr/>
        <a:lstStyle/>
        <a:p>
          <a:endParaRPr lang="en-US"/>
        </a:p>
      </dgm:t>
    </dgm:pt>
    <dgm:pt modelId="{7C3779A5-2D2B-4F94-B862-B510A0F1F92A}">
      <dgm:prSet phldrT="[Text]"/>
      <dgm:spPr/>
      <dgm:t>
        <a:bodyPr/>
        <a:lstStyle/>
        <a:p>
          <a:r>
            <a:rPr lang="en-US" dirty="0" smtClean="0"/>
            <a:t>Previous experiences</a:t>
          </a:r>
          <a:endParaRPr lang="en-US" dirty="0"/>
        </a:p>
      </dgm:t>
    </dgm:pt>
    <dgm:pt modelId="{A76DA01E-4BAE-4593-B0A7-9AA6BE5C1B8C}" type="parTrans" cxnId="{D7260BB5-9C9C-4DAC-A5AE-CC7C8F7FBB24}">
      <dgm:prSet/>
      <dgm:spPr/>
      <dgm:t>
        <a:bodyPr/>
        <a:lstStyle/>
        <a:p>
          <a:endParaRPr lang="en-US"/>
        </a:p>
      </dgm:t>
    </dgm:pt>
    <dgm:pt modelId="{A4CFD9A2-C934-4A23-8D97-5E1C28C2F58E}" type="sibTrans" cxnId="{D7260BB5-9C9C-4DAC-A5AE-CC7C8F7FBB24}">
      <dgm:prSet/>
      <dgm:spPr/>
      <dgm:t>
        <a:bodyPr/>
        <a:lstStyle/>
        <a:p>
          <a:endParaRPr lang="en-US"/>
        </a:p>
      </dgm:t>
    </dgm:pt>
    <dgm:pt modelId="{C7D30A64-8775-4FA8-806D-8708D5C02101}">
      <dgm:prSet phldrT="[Text]"/>
      <dgm:spPr/>
      <dgm:t>
        <a:bodyPr/>
        <a:lstStyle/>
        <a:p>
          <a:r>
            <a:rPr lang="en-US" dirty="0" smtClean="0"/>
            <a:t>Emotional &amp; Developmental age</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A232923-37F1-480D-A6A2-31CC3860EC3A}" type="parTrans" cxnId="{2ED6E152-EDEA-4B0A-8A6F-397DA341C0C1}">
      <dgm:prSet/>
      <dgm:spPr/>
      <dgm:t>
        <a:bodyPr/>
        <a:lstStyle/>
        <a:p>
          <a:endParaRPr lang="en-US"/>
        </a:p>
      </dgm:t>
    </dgm:pt>
    <dgm:pt modelId="{DB8ED838-32E5-4F13-B783-E729D72BD156}" type="sibTrans" cxnId="{2ED6E152-EDEA-4B0A-8A6F-397DA341C0C1}">
      <dgm:prSet/>
      <dgm:spPr/>
      <dgm:t>
        <a:bodyPr/>
        <a:lstStyle/>
        <a:p>
          <a:endParaRPr lang="en-US"/>
        </a:p>
      </dgm:t>
    </dgm:pt>
    <dgm:pt modelId="{A9B11743-128A-4180-B062-54DC668DB5B5}">
      <dgm:prSet phldrT="[Text]"/>
      <dgm:spPr/>
      <dgm:t>
        <a:bodyPr/>
        <a:lstStyle/>
        <a:p>
          <a:r>
            <a:rPr lang="en-US" dirty="0" smtClean="0"/>
            <a:t>Culture</a:t>
          </a:r>
          <a:endParaRPr lang="en-US" dirty="0"/>
        </a:p>
      </dgm:t>
    </dgm:pt>
    <dgm:pt modelId="{450963BA-6746-4EFE-BB81-692F13170371}" type="parTrans" cxnId="{2D2878AB-AE1B-486F-B949-F7E8F3FC6951}">
      <dgm:prSet/>
      <dgm:spPr/>
      <dgm:t>
        <a:bodyPr/>
        <a:lstStyle/>
        <a:p>
          <a:endParaRPr lang="en-US"/>
        </a:p>
      </dgm:t>
    </dgm:pt>
    <dgm:pt modelId="{BD9ED841-765B-4BCD-AE51-98CE070EED7C}" type="sibTrans" cxnId="{2D2878AB-AE1B-486F-B949-F7E8F3FC6951}">
      <dgm:prSet/>
      <dgm:spPr/>
      <dgm:t>
        <a:bodyPr/>
        <a:lstStyle/>
        <a:p>
          <a:endParaRPr lang="en-US"/>
        </a:p>
      </dgm:t>
    </dgm:pt>
    <dgm:pt modelId="{344F427C-BE87-468D-9285-153EEE339C84}" type="pres">
      <dgm:prSet presAssocID="{94B914FC-6A09-49E8-B403-3425F061A164}" presName="diagram" presStyleCnt="0">
        <dgm:presLayoutVars>
          <dgm:dir/>
          <dgm:resizeHandles val="exact"/>
        </dgm:presLayoutVars>
      </dgm:prSet>
      <dgm:spPr/>
      <dgm:t>
        <a:bodyPr/>
        <a:lstStyle/>
        <a:p>
          <a:endParaRPr lang="en-US"/>
        </a:p>
      </dgm:t>
    </dgm:pt>
    <dgm:pt modelId="{C10A7423-B1C7-4088-B1A1-CF7BCB4B432B}" type="pres">
      <dgm:prSet presAssocID="{FAA3BC4C-822C-40E1-A6DC-E159329D55BE}" presName="node" presStyleLbl="node1" presStyleIdx="0" presStyleCnt="6">
        <dgm:presLayoutVars>
          <dgm:bulletEnabled val="1"/>
        </dgm:presLayoutVars>
      </dgm:prSet>
      <dgm:spPr/>
      <dgm:t>
        <a:bodyPr/>
        <a:lstStyle/>
        <a:p>
          <a:endParaRPr lang="en-US"/>
        </a:p>
      </dgm:t>
    </dgm:pt>
    <dgm:pt modelId="{EDB511D8-4A07-48B5-AE1B-8B4021CACA54}" type="pres">
      <dgm:prSet presAssocID="{B28EC32A-F892-4D22-BD07-841BD4C81A4E}" presName="sibTrans" presStyleCnt="0"/>
      <dgm:spPr/>
    </dgm:pt>
    <dgm:pt modelId="{BDA42523-1A0B-4F1C-9117-C4D97E965A2C}" type="pres">
      <dgm:prSet presAssocID="{3381BCF5-9030-4B5B-BD81-6A2566DC34DE}" presName="node" presStyleLbl="node1" presStyleIdx="1" presStyleCnt="6">
        <dgm:presLayoutVars>
          <dgm:bulletEnabled val="1"/>
        </dgm:presLayoutVars>
      </dgm:prSet>
      <dgm:spPr/>
      <dgm:t>
        <a:bodyPr/>
        <a:lstStyle/>
        <a:p>
          <a:endParaRPr lang="en-US"/>
        </a:p>
      </dgm:t>
    </dgm:pt>
    <dgm:pt modelId="{62E30384-9D62-40BD-9EB3-FF1C779FDF69}" type="pres">
      <dgm:prSet presAssocID="{D4FFAFBE-7133-47D0-BFDE-1DD9A56D62E1}" presName="sibTrans" presStyleCnt="0"/>
      <dgm:spPr/>
    </dgm:pt>
    <dgm:pt modelId="{7A4EDD6B-0164-4CD6-B45E-5A60DFF15055}" type="pres">
      <dgm:prSet presAssocID="{9FC4FB31-8833-44BC-8F4D-14D2A15B0C3B}" presName="node" presStyleLbl="node1" presStyleIdx="2" presStyleCnt="6">
        <dgm:presLayoutVars>
          <dgm:bulletEnabled val="1"/>
        </dgm:presLayoutVars>
      </dgm:prSet>
      <dgm:spPr/>
      <dgm:t>
        <a:bodyPr/>
        <a:lstStyle/>
        <a:p>
          <a:endParaRPr lang="en-US"/>
        </a:p>
      </dgm:t>
    </dgm:pt>
    <dgm:pt modelId="{62E03F83-D377-4240-A3A2-5EDC85374241}" type="pres">
      <dgm:prSet presAssocID="{37784947-5168-4E10-A554-3A58AB045D20}" presName="sibTrans" presStyleCnt="0"/>
      <dgm:spPr/>
    </dgm:pt>
    <dgm:pt modelId="{51991751-82E0-49AF-959D-74B39EFA0885}" type="pres">
      <dgm:prSet presAssocID="{7C3779A5-2D2B-4F94-B862-B510A0F1F92A}" presName="node" presStyleLbl="node1" presStyleIdx="3" presStyleCnt="6">
        <dgm:presLayoutVars>
          <dgm:bulletEnabled val="1"/>
        </dgm:presLayoutVars>
      </dgm:prSet>
      <dgm:spPr/>
      <dgm:t>
        <a:bodyPr/>
        <a:lstStyle/>
        <a:p>
          <a:endParaRPr lang="en-US"/>
        </a:p>
      </dgm:t>
    </dgm:pt>
    <dgm:pt modelId="{6CEC53D5-A7DA-4623-B8F5-0A4C3882EB7B}" type="pres">
      <dgm:prSet presAssocID="{A4CFD9A2-C934-4A23-8D97-5E1C28C2F58E}" presName="sibTrans" presStyleCnt="0"/>
      <dgm:spPr/>
    </dgm:pt>
    <dgm:pt modelId="{B96C270D-D56F-4CE3-8432-05AB72D611F0}" type="pres">
      <dgm:prSet presAssocID="{C7D30A64-8775-4FA8-806D-8708D5C02101}" presName="node" presStyleLbl="node1" presStyleIdx="4" presStyleCnt="6">
        <dgm:presLayoutVars>
          <dgm:bulletEnabled val="1"/>
        </dgm:presLayoutVars>
      </dgm:prSet>
      <dgm:spPr/>
      <dgm:t>
        <a:bodyPr/>
        <a:lstStyle/>
        <a:p>
          <a:endParaRPr lang="en-US"/>
        </a:p>
      </dgm:t>
    </dgm:pt>
    <dgm:pt modelId="{0BF654EC-3882-4AEB-9F14-429C3A0F073C}" type="pres">
      <dgm:prSet presAssocID="{DB8ED838-32E5-4F13-B783-E729D72BD156}" presName="sibTrans" presStyleCnt="0"/>
      <dgm:spPr/>
    </dgm:pt>
    <dgm:pt modelId="{E39CFFA8-AB65-47A9-B5BD-0F615CB1FD5F}" type="pres">
      <dgm:prSet presAssocID="{A9B11743-128A-4180-B062-54DC668DB5B5}" presName="node" presStyleLbl="node1" presStyleIdx="5" presStyleCnt="6">
        <dgm:presLayoutVars>
          <dgm:bulletEnabled val="1"/>
        </dgm:presLayoutVars>
      </dgm:prSet>
      <dgm:spPr/>
      <dgm:t>
        <a:bodyPr/>
        <a:lstStyle/>
        <a:p>
          <a:endParaRPr lang="en-US"/>
        </a:p>
      </dgm:t>
    </dgm:pt>
  </dgm:ptLst>
  <dgm:cxnLst>
    <dgm:cxn modelId="{02CA6A6D-1A2D-4C87-A06A-B503818C5883}" srcId="{94B914FC-6A09-49E8-B403-3425F061A164}" destId="{9FC4FB31-8833-44BC-8F4D-14D2A15B0C3B}" srcOrd="2" destOrd="0" parTransId="{3971480B-FAB0-4B5F-A409-78793C788345}" sibTransId="{37784947-5168-4E10-A554-3A58AB045D20}"/>
    <dgm:cxn modelId="{7D49D5EA-42D2-42B1-84EB-AF0A74B8037F}" srcId="{94B914FC-6A09-49E8-B403-3425F061A164}" destId="{FAA3BC4C-822C-40E1-A6DC-E159329D55BE}" srcOrd="0" destOrd="0" parTransId="{8264C40F-E9AB-4F3B-ABE2-CD6E57DA4A60}" sibTransId="{B28EC32A-F892-4D22-BD07-841BD4C81A4E}"/>
    <dgm:cxn modelId="{D7260BB5-9C9C-4DAC-A5AE-CC7C8F7FBB24}" srcId="{94B914FC-6A09-49E8-B403-3425F061A164}" destId="{7C3779A5-2D2B-4F94-B862-B510A0F1F92A}" srcOrd="3" destOrd="0" parTransId="{A76DA01E-4BAE-4593-B0A7-9AA6BE5C1B8C}" sibTransId="{A4CFD9A2-C934-4A23-8D97-5E1C28C2F58E}"/>
    <dgm:cxn modelId="{91545DCD-1539-43F7-8174-D8107232D312}" type="presOf" srcId="{94B914FC-6A09-49E8-B403-3425F061A164}" destId="{344F427C-BE87-468D-9285-153EEE339C84}" srcOrd="0" destOrd="0" presId="urn:microsoft.com/office/officeart/2005/8/layout/default"/>
    <dgm:cxn modelId="{6E6A6041-D7CF-4C26-9184-7550D887D9FF}" type="presOf" srcId="{3381BCF5-9030-4B5B-BD81-6A2566DC34DE}" destId="{BDA42523-1A0B-4F1C-9117-C4D97E965A2C}" srcOrd="0" destOrd="0" presId="urn:microsoft.com/office/officeart/2005/8/layout/default"/>
    <dgm:cxn modelId="{45384363-62F1-4451-8AF8-53AB055393F1}" type="presOf" srcId="{A9B11743-128A-4180-B062-54DC668DB5B5}" destId="{E39CFFA8-AB65-47A9-B5BD-0F615CB1FD5F}" srcOrd="0" destOrd="0" presId="urn:microsoft.com/office/officeart/2005/8/layout/default"/>
    <dgm:cxn modelId="{6E812980-09B0-45AB-A21E-B509627305A3}" srcId="{94B914FC-6A09-49E8-B403-3425F061A164}" destId="{3381BCF5-9030-4B5B-BD81-6A2566DC34DE}" srcOrd="1" destOrd="0" parTransId="{3383D5FC-2820-4D54-B477-3A3F5DB346DB}" sibTransId="{D4FFAFBE-7133-47D0-BFDE-1DD9A56D62E1}"/>
    <dgm:cxn modelId="{C8115893-CCE2-4026-A893-9D0750397EEF}" type="presOf" srcId="{C7D30A64-8775-4FA8-806D-8708D5C02101}" destId="{B96C270D-D56F-4CE3-8432-05AB72D611F0}" srcOrd="0" destOrd="0" presId="urn:microsoft.com/office/officeart/2005/8/layout/default"/>
    <dgm:cxn modelId="{2D2878AB-AE1B-486F-B949-F7E8F3FC6951}" srcId="{94B914FC-6A09-49E8-B403-3425F061A164}" destId="{A9B11743-128A-4180-B062-54DC668DB5B5}" srcOrd="5" destOrd="0" parTransId="{450963BA-6746-4EFE-BB81-692F13170371}" sibTransId="{BD9ED841-765B-4BCD-AE51-98CE070EED7C}"/>
    <dgm:cxn modelId="{33204F29-191D-44BE-9D49-E9F84AEE4D42}" type="presOf" srcId="{7C3779A5-2D2B-4F94-B862-B510A0F1F92A}" destId="{51991751-82E0-49AF-959D-74B39EFA0885}" srcOrd="0" destOrd="0" presId="urn:microsoft.com/office/officeart/2005/8/layout/default"/>
    <dgm:cxn modelId="{2ED6E152-EDEA-4B0A-8A6F-397DA341C0C1}" srcId="{94B914FC-6A09-49E8-B403-3425F061A164}" destId="{C7D30A64-8775-4FA8-806D-8708D5C02101}" srcOrd="4" destOrd="0" parTransId="{FA232923-37F1-480D-A6A2-31CC3860EC3A}" sibTransId="{DB8ED838-32E5-4F13-B783-E729D72BD156}"/>
    <dgm:cxn modelId="{CE646848-CF40-42CA-A7C9-849AA45FC78F}" type="presOf" srcId="{9FC4FB31-8833-44BC-8F4D-14D2A15B0C3B}" destId="{7A4EDD6B-0164-4CD6-B45E-5A60DFF15055}" srcOrd="0" destOrd="0" presId="urn:microsoft.com/office/officeart/2005/8/layout/default"/>
    <dgm:cxn modelId="{2BBDAD3B-007A-4A25-BFAB-8AC849B51D00}" type="presOf" srcId="{FAA3BC4C-822C-40E1-A6DC-E159329D55BE}" destId="{C10A7423-B1C7-4088-B1A1-CF7BCB4B432B}" srcOrd="0" destOrd="0" presId="urn:microsoft.com/office/officeart/2005/8/layout/default"/>
    <dgm:cxn modelId="{3B243FA8-9479-480D-8901-24A9E9951488}" type="presParOf" srcId="{344F427C-BE87-468D-9285-153EEE339C84}" destId="{C10A7423-B1C7-4088-B1A1-CF7BCB4B432B}" srcOrd="0" destOrd="0" presId="urn:microsoft.com/office/officeart/2005/8/layout/default"/>
    <dgm:cxn modelId="{66CE06CA-880C-4B7C-829C-E7C23C346657}" type="presParOf" srcId="{344F427C-BE87-468D-9285-153EEE339C84}" destId="{EDB511D8-4A07-48B5-AE1B-8B4021CACA54}" srcOrd="1" destOrd="0" presId="urn:microsoft.com/office/officeart/2005/8/layout/default"/>
    <dgm:cxn modelId="{AF85A5D1-6E17-40D9-8174-0D84A633EA5F}" type="presParOf" srcId="{344F427C-BE87-468D-9285-153EEE339C84}" destId="{BDA42523-1A0B-4F1C-9117-C4D97E965A2C}" srcOrd="2" destOrd="0" presId="urn:microsoft.com/office/officeart/2005/8/layout/default"/>
    <dgm:cxn modelId="{C6ADD0B3-02CB-468D-A048-6A486A7113CC}" type="presParOf" srcId="{344F427C-BE87-468D-9285-153EEE339C84}" destId="{62E30384-9D62-40BD-9EB3-FF1C779FDF69}" srcOrd="3" destOrd="0" presId="urn:microsoft.com/office/officeart/2005/8/layout/default"/>
    <dgm:cxn modelId="{B8A9AFB5-2A4F-46D5-8B5A-D89C821FE7A8}" type="presParOf" srcId="{344F427C-BE87-468D-9285-153EEE339C84}" destId="{7A4EDD6B-0164-4CD6-B45E-5A60DFF15055}" srcOrd="4" destOrd="0" presId="urn:microsoft.com/office/officeart/2005/8/layout/default"/>
    <dgm:cxn modelId="{D0081A2B-B8CA-4BDC-B0DF-4026ADA8D264}" type="presParOf" srcId="{344F427C-BE87-468D-9285-153EEE339C84}" destId="{62E03F83-D377-4240-A3A2-5EDC85374241}" srcOrd="5" destOrd="0" presId="urn:microsoft.com/office/officeart/2005/8/layout/default"/>
    <dgm:cxn modelId="{C0D58471-4518-4285-8986-CB75CA52B15D}" type="presParOf" srcId="{344F427C-BE87-468D-9285-153EEE339C84}" destId="{51991751-82E0-49AF-959D-74B39EFA0885}" srcOrd="6" destOrd="0" presId="urn:microsoft.com/office/officeart/2005/8/layout/default"/>
    <dgm:cxn modelId="{AAE5EA0F-F4BC-43E7-B82E-CCF273E41D9F}" type="presParOf" srcId="{344F427C-BE87-468D-9285-153EEE339C84}" destId="{6CEC53D5-A7DA-4623-B8F5-0A4C3882EB7B}" srcOrd="7" destOrd="0" presId="urn:microsoft.com/office/officeart/2005/8/layout/default"/>
    <dgm:cxn modelId="{2393E5B1-5266-4557-BD13-24B8B0959856}" type="presParOf" srcId="{344F427C-BE87-468D-9285-153EEE339C84}" destId="{B96C270D-D56F-4CE3-8432-05AB72D611F0}" srcOrd="8" destOrd="0" presId="urn:microsoft.com/office/officeart/2005/8/layout/default"/>
    <dgm:cxn modelId="{DDDFF1A0-D2C2-46CF-84AD-183D99C53A03}" type="presParOf" srcId="{344F427C-BE87-468D-9285-153EEE339C84}" destId="{0BF654EC-3882-4AEB-9F14-429C3A0F073C}" srcOrd="9" destOrd="0" presId="urn:microsoft.com/office/officeart/2005/8/layout/default"/>
    <dgm:cxn modelId="{5FC1A32F-79B3-4100-8D25-730F080B1F8F}" type="presParOf" srcId="{344F427C-BE87-468D-9285-153EEE339C84}" destId="{E39CFFA8-AB65-47A9-B5BD-0F615CB1FD5F}"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706D5-2DD1-418A-9452-6E9237C4D08D}" type="doc">
      <dgm:prSet loTypeId="urn:microsoft.com/office/officeart/2005/8/layout/rings+Icon" loCatId="relationship" qsTypeId="urn:microsoft.com/office/officeart/2005/8/quickstyle/3d1" qsCatId="3D" csTypeId="urn:microsoft.com/office/officeart/2005/8/colors/colorful4" csCatId="colorful" phldr="1"/>
      <dgm:spPr/>
    </dgm:pt>
    <dgm:pt modelId="{C27502BB-DACD-4EA7-8C97-7FB70AA8C491}">
      <dgm:prSet phldrT="[Text]"/>
      <dgm:spPr/>
      <dgm:t>
        <a:bodyPr/>
        <a:lstStyle/>
        <a:p>
          <a:r>
            <a:rPr lang="en-US" dirty="0" smtClean="0"/>
            <a:t>Traumatic loss</a:t>
          </a:r>
          <a:endParaRPr lang="en-US" dirty="0"/>
        </a:p>
      </dgm:t>
    </dgm:pt>
    <dgm:pt modelId="{567C489D-AD9B-47AC-A884-BA55613B7334}" type="parTrans" cxnId="{B5215991-FD15-4D21-BF09-9C74AA380688}">
      <dgm:prSet/>
      <dgm:spPr/>
      <dgm:t>
        <a:bodyPr/>
        <a:lstStyle/>
        <a:p>
          <a:endParaRPr lang="en-US"/>
        </a:p>
      </dgm:t>
    </dgm:pt>
    <dgm:pt modelId="{B5864778-AE75-4C2F-BE94-DCD94EA28F1C}" type="sibTrans" cxnId="{B5215991-FD15-4D21-BF09-9C74AA380688}">
      <dgm:prSet/>
      <dgm:spPr/>
      <dgm:t>
        <a:bodyPr/>
        <a:lstStyle/>
        <a:p>
          <a:endParaRPr lang="en-US"/>
        </a:p>
      </dgm:t>
    </dgm:pt>
    <dgm:pt modelId="{03F4BDCE-B9C4-4519-832B-E86420BE64F5}">
      <dgm:prSet phldrT="[Text]"/>
      <dgm:spPr/>
      <dgm:t>
        <a:bodyPr/>
        <a:lstStyle/>
        <a:p>
          <a:r>
            <a:rPr lang="en-US" dirty="0" smtClean="0"/>
            <a:t>Total denial</a:t>
          </a:r>
          <a:endParaRPr lang="en-US" dirty="0"/>
        </a:p>
      </dgm:t>
    </dgm:pt>
    <dgm:pt modelId="{9157316F-9DA7-4E04-99E5-D12B07DD6EE3}" type="parTrans" cxnId="{E8CF6440-00B4-45C2-AF3E-C8C66CE74DDD}">
      <dgm:prSet/>
      <dgm:spPr/>
      <dgm:t>
        <a:bodyPr/>
        <a:lstStyle/>
        <a:p>
          <a:endParaRPr lang="en-US"/>
        </a:p>
      </dgm:t>
    </dgm:pt>
    <dgm:pt modelId="{20C8FBB9-8F79-4DFF-B518-05097AC6584B}" type="sibTrans" cxnId="{E8CF6440-00B4-45C2-AF3E-C8C66CE74DDD}">
      <dgm:prSet/>
      <dgm:spPr/>
      <dgm:t>
        <a:bodyPr/>
        <a:lstStyle/>
        <a:p>
          <a:endParaRPr lang="en-US"/>
        </a:p>
      </dgm:t>
    </dgm:pt>
    <dgm:pt modelId="{A8AB78BF-9907-48AA-BE4E-E8A7DF12C8BC}">
      <dgm:prSet phldrT="[Text]"/>
      <dgm:spPr/>
      <dgm:t>
        <a:bodyPr/>
        <a:lstStyle/>
        <a:p>
          <a:r>
            <a:rPr lang="en-US" dirty="0" smtClean="0"/>
            <a:t>PTSD type reactions</a:t>
          </a:r>
          <a:endParaRPr lang="en-US" dirty="0"/>
        </a:p>
      </dgm:t>
    </dgm:pt>
    <dgm:pt modelId="{EBEF4F2E-E2B7-4A97-BDF0-25BABB983C12}" type="parTrans" cxnId="{9F2FF4FE-4CCE-4763-871D-C77D0E949575}">
      <dgm:prSet/>
      <dgm:spPr/>
      <dgm:t>
        <a:bodyPr/>
        <a:lstStyle/>
        <a:p>
          <a:endParaRPr lang="en-US"/>
        </a:p>
      </dgm:t>
    </dgm:pt>
    <dgm:pt modelId="{7C3219D2-D42E-43DF-BF80-56467CB87978}" type="sibTrans" cxnId="{9F2FF4FE-4CCE-4763-871D-C77D0E949575}">
      <dgm:prSet/>
      <dgm:spPr/>
      <dgm:t>
        <a:bodyPr/>
        <a:lstStyle/>
        <a:p>
          <a:endParaRPr lang="en-US"/>
        </a:p>
      </dgm:t>
    </dgm:pt>
    <dgm:pt modelId="{BC1FDA61-E2CC-45D3-A14A-CD06144CC6FB}">
      <dgm:prSet phldrT="[Text]"/>
      <dgm:spPr/>
      <dgm:t>
        <a:bodyPr/>
        <a:lstStyle/>
        <a:p>
          <a:r>
            <a:rPr lang="en-US" dirty="0" smtClean="0"/>
            <a:t>Intensity &amp; </a:t>
          </a:r>
        </a:p>
        <a:p>
          <a:r>
            <a:rPr lang="en-US" dirty="0" smtClean="0"/>
            <a:t>Duration</a:t>
          </a:r>
          <a:endParaRPr lang="en-US" dirty="0"/>
        </a:p>
      </dgm:t>
    </dgm:pt>
    <dgm:pt modelId="{BE514F9A-C85B-4948-8C2D-B84BC25B57B2}" type="parTrans" cxnId="{1E0C33AC-D606-4751-8EED-7F6E5E59C1F3}">
      <dgm:prSet/>
      <dgm:spPr/>
      <dgm:t>
        <a:bodyPr/>
        <a:lstStyle/>
        <a:p>
          <a:endParaRPr lang="en-US"/>
        </a:p>
      </dgm:t>
    </dgm:pt>
    <dgm:pt modelId="{82BAEB51-1EE2-4BB6-95DF-02DF342DA221}" type="sibTrans" cxnId="{1E0C33AC-D606-4751-8EED-7F6E5E59C1F3}">
      <dgm:prSet/>
      <dgm:spPr/>
      <dgm:t>
        <a:bodyPr/>
        <a:lstStyle/>
        <a:p>
          <a:endParaRPr lang="en-US"/>
        </a:p>
      </dgm:t>
    </dgm:pt>
    <dgm:pt modelId="{62A19862-1B95-43BD-AA20-E224BDE3CF47}">
      <dgm:prSet phldrT="[Text]"/>
      <dgm:spPr/>
      <dgm:t>
        <a:bodyPr/>
        <a:lstStyle/>
        <a:p>
          <a:r>
            <a:rPr lang="en-US" dirty="0" smtClean="0"/>
            <a:t>Functional decline</a:t>
          </a:r>
          <a:endParaRPr lang="en-US" dirty="0"/>
        </a:p>
      </dgm:t>
    </dgm:pt>
    <dgm:pt modelId="{8D01FDF2-C560-4780-9CBB-F4FC169AE7B1}" type="parTrans" cxnId="{6BF933FD-6B86-422A-BA79-1F8D8412EEB0}">
      <dgm:prSet/>
      <dgm:spPr/>
      <dgm:t>
        <a:bodyPr/>
        <a:lstStyle/>
        <a:p>
          <a:endParaRPr lang="en-US"/>
        </a:p>
      </dgm:t>
    </dgm:pt>
    <dgm:pt modelId="{682ED18D-3AC7-47EC-A0A6-F956847DEBE2}" type="sibTrans" cxnId="{6BF933FD-6B86-422A-BA79-1F8D8412EEB0}">
      <dgm:prSet/>
      <dgm:spPr/>
      <dgm:t>
        <a:bodyPr/>
        <a:lstStyle/>
        <a:p>
          <a:endParaRPr lang="en-US"/>
        </a:p>
      </dgm:t>
    </dgm:pt>
    <dgm:pt modelId="{7B6693B1-AE56-4990-9A80-35F3F1E2440B}" type="pres">
      <dgm:prSet presAssocID="{02A706D5-2DD1-418A-9452-6E9237C4D08D}" presName="Name0" presStyleCnt="0">
        <dgm:presLayoutVars>
          <dgm:chMax val="7"/>
          <dgm:dir/>
          <dgm:resizeHandles val="exact"/>
        </dgm:presLayoutVars>
      </dgm:prSet>
      <dgm:spPr/>
    </dgm:pt>
    <dgm:pt modelId="{6F279DFC-574E-4CD0-94A9-E675FADA0655}" type="pres">
      <dgm:prSet presAssocID="{02A706D5-2DD1-418A-9452-6E9237C4D08D}" presName="ellipse1" presStyleLbl="vennNode1" presStyleIdx="0" presStyleCnt="5">
        <dgm:presLayoutVars>
          <dgm:bulletEnabled val="1"/>
        </dgm:presLayoutVars>
      </dgm:prSet>
      <dgm:spPr/>
      <dgm:t>
        <a:bodyPr/>
        <a:lstStyle/>
        <a:p>
          <a:endParaRPr lang="en-US"/>
        </a:p>
      </dgm:t>
    </dgm:pt>
    <dgm:pt modelId="{BEC70FA9-3AC1-44A9-9BCF-7392315CE365}" type="pres">
      <dgm:prSet presAssocID="{02A706D5-2DD1-418A-9452-6E9237C4D08D}" presName="ellipse2" presStyleLbl="vennNode1" presStyleIdx="1" presStyleCnt="5">
        <dgm:presLayoutVars>
          <dgm:bulletEnabled val="1"/>
        </dgm:presLayoutVars>
      </dgm:prSet>
      <dgm:spPr/>
      <dgm:t>
        <a:bodyPr/>
        <a:lstStyle/>
        <a:p>
          <a:endParaRPr lang="en-US"/>
        </a:p>
      </dgm:t>
    </dgm:pt>
    <dgm:pt modelId="{FA7695DD-5A37-4B63-ACCA-CD8609E5A500}" type="pres">
      <dgm:prSet presAssocID="{02A706D5-2DD1-418A-9452-6E9237C4D08D}" presName="ellipse3" presStyleLbl="vennNode1" presStyleIdx="2" presStyleCnt="5">
        <dgm:presLayoutVars>
          <dgm:bulletEnabled val="1"/>
        </dgm:presLayoutVars>
      </dgm:prSet>
      <dgm:spPr/>
      <dgm:t>
        <a:bodyPr/>
        <a:lstStyle/>
        <a:p>
          <a:endParaRPr lang="en-US"/>
        </a:p>
      </dgm:t>
    </dgm:pt>
    <dgm:pt modelId="{D827B0F3-3B1D-4C72-A048-1926FB41B866}" type="pres">
      <dgm:prSet presAssocID="{02A706D5-2DD1-418A-9452-6E9237C4D08D}" presName="ellipse4" presStyleLbl="vennNode1" presStyleIdx="3" presStyleCnt="5">
        <dgm:presLayoutVars>
          <dgm:bulletEnabled val="1"/>
        </dgm:presLayoutVars>
      </dgm:prSet>
      <dgm:spPr/>
      <dgm:t>
        <a:bodyPr/>
        <a:lstStyle/>
        <a:p>
          <a:endParaRPr lang="en-US"/>
        </a:p>
      </dgm:t>
    </dgm:pt>
    <dgm:pt modelId="{2AE5F6E8-E18D-4071-9F25-061A2D2A8D83}" type="pres">
      <dgm:prSet presAssocID="{02A706D5-2DD1-418A-9452-6E9237C4D08D}" presName="ellipse5" presStyleLbl="vennNode1" presStyleIdx="4" presStyleCnt="5">
        <dgm:presLayoutVars>
          <dgm:bulletEnabled val="1"/>
        </dgm:presLayoutVars>
      </dgm:prSet>
      <dgm:spPr/>
      <dgm:t>
        <a:bodyPr/>
        <a:lstStyle/>
        <a:p>
          <a:endParaRPr lang="en-US"/>
        </a:p>
      </dgm:t>
    </dgm:pt>
  </dgm:ptLst>
  <dgm:cxnLst>
    <dgm:cxn modelId="{1E0C33AC-D606-4751-8EED-7F6E5E59C1F3}" srcId="{02A706D5-2DD1-418A-9452-6E9237C4D08D}" destId="{BC1FDA61-E2CC-45D3-A14A-CD06144CC6FB}" srcOrd="1" destOrd="0" parTransId="{BE514F9A-C85B-4948-8C2D-B84BC25B57B2}" sibTransId="{82BAEB51-1EE2-4BB6-95DF-02DF342DA221}"/>
    <dgm:cxn modelId="{7C4C7CBE-D93F-49F3-866B-5C690441FCCB}" type="presOf" srcId="{62A19862-1B95-43BD-AA20-E224BDE3CF47}" destId="{FA7695DD-5A37-4B63-ACCA-CD8609E5A500}" srcOrd="0" destOrd="0" presId="urn:microsoft.com/office/officeart/2005/8/layout/rings+Icon"/>
    <dgm:cxn modelId="{EB56DAFA-E16D-4BCB-B3E2-99B84C6060E8}" type="presOf" srcId="{02A706D5-2DD1-418A-9452-6E9237C4D08D}" destId="{7B6693B1-AE56-4990-9A80-35F3F1E2440B}" srcOrd="0" destOrd="0" presId="urn:microsoft.com/office/officeart/2005/8/layout/rings+Icon"/>
    <dgm:cxn modelId="{3AA3C0AA-C202-40F3-84BA-CE6BE2FF426F}" type="presOf" srcId="{A8AB78BF-9907-48AA-BE4E-E8A7DF12C8BC}" destId="{2AE5F6E8-E18D-4071-9F25-061A2D2A8D83}" srcOrd="0" destOrd="0" presId="urn:microsoft.com/office/officeart/2005/8/layout/rings+Icon"/>
    <dgm:cxn modelId="{74AAB67A-9FE3-4BD5-BC20-093A15442A25}" type="presOf" srcId="{C27502BB-DACD-4EA7-8C97-7FB70AA8C491}" destId="{6F279DFC-574E-4CD0-94A9-E675FADA0655}" srcOrd="0" destOrd="0" presId="urn:microsoft.com/office/officeart/2005/8/layout/rings+Icon"/>
    <dgm:cxn modelId="{6BF933FD-6B86-422A-BA79-1F8D8412EEB0}" srcId="{02A706D5-2DD1-418A-9452-6E9237C4D08D}" destId="{62A19862-1B95-43BD-AA20-E224BDE3CF47}" srcOrd="2" destOrd="0" parTransId="{8D01FDF2-C560-4780-9CBB-F4FC169AE7B1}" sibTransId="{682ED18D-3AC7-47EC-A0A6-F956847DEBE2}"/>
    <dgm:cxn modelId="{E8CF6440-00B4-45C2-AF3E-C8C66CE74DDD}" srcId="{02A706D5-2DD1-418A-9452-6E9237C4D08D}" destId="{03F4BDCE-B9C4-4519-832B-E86420BE64F5}" srcOrd="3" destOrd="0" parTransId="{9157316F-9DA7-4E04-99E5-D12B07DD6EE3}" sibTransId="{20C8FBB9-8F79-4DFF-B518-05097AC6584B}"/>
    <dgm:cxn modelId="{65FEF70D-C0BD-48BE-A959-7292E0B9B328}" type="presOf" srcId="{BC1FDA61-E2CC-45D3-A14A-CD06144CC6FB}" destId="{BEC70FA9-3AC1-44A9-9BCF-7392315CE365}" srcOrd="0" destOrd="0" presId="urn:microsoft.com/office/officeart/2005/8/layout/rings+Icon"/>
    <dgm:cxn modelId="{B7D543D4-EA21-4CD9-963B-553407970992}" type="presOf" srcId="{03F4BDCE-B9C4-4519-832B-E86420BE64F5}" destId="{D827B0F3-3B1D-4C72-A048-1926FB41B866}" srcOrd="0" destOrd="0" presId="urn:microsoft.com/office/officeart/2005/8/layout/rings+Icon"/>
    <dgm:cxn modelId="{9F2FF4FE-4CCE-4763-871D-C77D0E949575}" srcId="{02A706D5-2DD1-418A-9452-6E9237C4D08D}" destId="{A8AB78BF-9907-48AA-BE4E-E8A7DF12C8BC}" srcOrd="4" destOrd="0" parTransId="{EBEF4F2E-E2B7-4A97-BDF0-25BABB983C12}" sibTransId="{7C3219D2-D42E-43DF-BF80-56467CB87978}"/>
    <dgm:cxn modelId="{B5215991-FD15-4D21-BF09-9C74AA380688}" srcId="{02A706D5-2DD1-418A-9452-6E9237C4D08D}" destId="{C27502BB-DACD-4EA7-8C97-7FB70AA8C491}" srcOrd="0" destOrd="0" parTransId="{567C489D-AD9B-47AC-A884-BA55613B7334}" sibTransId="{B5864778-AE75-4C2F-BE94-DCD94EA28F1C}"/>
    <dgm:cxn modelId="{AD50382A-B44B-40BA-ACCA-98358C3A0AF6}" type="presParOf" srcId="{7B6693B1-AE56-4990-9A80-35F3F1E2440B}" destId="{6F279DFC-574E-4CD0-94A9-E675FADA0655}" srcOrd="0" destOrd="0" presId="urn:microsoft.com/office/officeart/2005/8/layout/rings+Icon"/>
    <dgm:cxn modelId="{E718288A-6F95-49B5-9743-1764088FE3FD}" type="presParOf" srcId="{7B6693B1-AE56-4990-9A80-35F3F1E2440B}" destId="{BEC70FA9-3AC1-44A9-9BCF-7392315CE365}" srcOrd="1" destOrd="0" presId="urn:microsoft.com/office/officeart/2005/8/layout/rings+Icon"/>
    <dgm:cxn modelId="{4F00E2C3-C86D-4764-AF06-893570B3E920}" type="presParOf" srcId="{7B6693B1-AE56-4990-9A80-35F3F1E2440B}" destId="{FA7695DD-5A37-4B63-ACCA-CD8609E5A500}" srcOrd="2" destOrd="0" presId="urn:microsoft.com/office/officeart/2005/8/layout/rings+Icon"/>
    <dgm:cxn modelId="{3E43ABCD-92D5-442A-9772-02D6EC2FCB2A}" type="presParOf" srcId="{7B6693B1-AE56-4990-9A80-35F3F1E2440B}" destId="{D827B0F3-3B1D-4C72-A048-1926FB41B866}" srcOrd="3" destOrd="0" presId="urn:microsoft.com/office/officeart/2005/8/layout/rings+Icon"/>
    <dgm:cxn modelId="{2A0A83EC-F344-4EE6-9F1F-5001A1A82D84}" type="presParOf" srcId="{7B6693B1-AE56-4990-9A80-35F3F1E2440B}" destId="{2AE5F6E8-E18D-4071-9F25-061A2D2A8D83}" srcOrd="4"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B914FC-6A09-49E8-B403-3425F061A164}"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en-US"/>
        </a:p>
      </dgm:t>
    </dgm:pt>
    <dgm:pt modelId="{FAA3BC4C-822C-40E1-A6DC-E159329D55BE}">
      <dgm:prSet phldrT="[Text]"/>
      <dgm:spPr/>
      <dgm:t>
        <a:bodyPr/>
        <a:lstStyle/>
        <a:p>
          <a:r>
            <a:rPr lang="en-US" dirty="0" smtClean="0"/>
            <a:t>Social supports</a:t>
          </a:r>
          <a:endParaRPr lang="en-US" dirty="0"/>
        </a:p>
      </dgm:t>
    </dgm:pt>
    <dgm:pt modelId="{8264C40F-E9AB-4F3B-ABE2-CD6E57DA4A60}" type="parTrans" cxnId="{7D49D5EA-42D2-42B1-84EB-AF0A74B8037F}">
      <dgm:prSet/>
      <dgm:spPr/>
      <dgm:t>
        <a:bodyPr/>
        <a:lstStyle/>
        <a:p>
          <a:endParaRPr lang="en-US"/>
        </a:p>
      </dgm:t>
    </dgm:pt>
    <dgm:pt modelId="{B28EC32A-F892-4D22-BD07-841BD4C81A4E}" type="sibTrans" cxnId="{7D49D5EA-42D2-42B1-84EB-AF0A74B8037F}">
      <dgm:prSet/>
      <dgm:spPr/>
      <dgm:t>
        <a:bodyPr/>
        <a:lstStyle/>
        <a:p>
          <a:endParaRPr lang="en-US"/>
        </a:p>
      </dgm:t>
    </dgm:pt>
    <dgm:pt modelId="{3381BCF5-9030-4B5B-BD81-6A2566DC34DE}">
      <dgm:prSet phldrT="[Text]"/>
      <dgm:spPr/>
      <dgm:t>
        <a:bodyPr/>
        <a:lstStyle/>
        <a:p>
          <a:r>
            <a:rPr lang="en-US" dirty="0" smtClean="0"/>
            <a:t>Circumstances</a:t>
          </a:r>
          <a:endParaRPr lang="en-US" dirty="0"/>
        </a:p>
      </dgm:t>
    </dgm:pt>
    <dgm:pt modelId="{3383D5FC-2820-4D54-B477-3A3F5DB346DB}" type="parTrans" cxnId="{6E812980-09B0-45AB-A21E-B509627305A3}">
      <dgm:prSet/>
      <dgm:spPr/>
      <dgm:t>
        <a:bodyPr/>
        <a:lstStyle/>
        <a:p>
          <a:endParaRPr lang="en-US"/>
        </a:p>
      </dgm:t>
    </dgm:pt>
    <dgm:pt modelId="{D4FFAFBE-7133-47D0-BFDE-1DD9A56D62E1}" type="sibTrans" cxnId="{6E812980-09B0-45AB-A21E-B509627305A3}">
      <dgm:prSet/>
      <dgm:spPr/>
      <dgm:t>
        <a:bodyPr/>
        <a:lstStyle/>
        <a:p>
          <a:endParaRPr lang="en-US"/>
        </a:p>
      </dgm:t>
    </dgm:pt>
    <dgm:pt modelId="{9FC4FB31-8833-44BC-8F4D-14D2A15B0C3B}">
      <dgm:prSet phldrT="[Text]"/>
      <dgm:spPr/>
      <dgm:t>
        <a:bodyPr/>
        <a:lstStyle/>
        <a:p>
          <a:r>
            <a:rPr lang="en-US" dirty="0" smtClean="0"/>
            <a:t>Relationship</a:t>
          </a:r>
          <a:endParaRPr lang="en-US" dirty="0"/>
        </a:p>
      </dgm:t>
    </dgm:pt>
    <dgm:pt modelId="{3971480B-FAB0-4B5F-A409-78793C788345}" type="parTrans" cxnId="{02CA6A6D-1A2D-4C87-A06A-B503818C5883}">
      <dgm:prSet/>
      <dgm:spPr/>
      <dgm:t>
        <a:bodyPr/>
        <a:lstStyle/>
        <a:p>
          <a:endParaRPr lang="en-US"/>
        </a:p>
      </dgm:t>
    </dgm:pt>
    <dgm:pt modelId="{37784947-5168-4E10-A554-3A58AB045D20}" type="sibTrans" cxnId="{02CA6A6D-1A2D-4C87-A06A-B503818C5883}">
      <dgm:prSet/>
      <dgm:spPr/>
      <dgm:t>
        <a:bodyPr/>
        <a:lstStyle/>
        <a:p>
          <a:endParaRPr lang="en-US"/>
        </a:p>
      </dgm:t>
    </dgm:pt>
    <dgm:pt modelId="{7C3779A5-2D2B-4F94-B862-B510A0F1F92A}">
      <dgm:prSet phldrT="[Text]"/>
      <dgm:spPr/>
      <dgm:t>
        <a:bodyPr/>
        <a:lstStyle/>
        <a:p>
          <a:r>
            <a:rPr lang="en-US" dirty="0" smtClean="0"/>
            <a:t>Previous experiences</a:t>
          </a:r>
          <a:endParaRPr lang="en-US" dirty="0"/>
        </a:p>
      </dgm:t>
    </dgm:pt>
    <dgm:pt modelId="{A76DA01E-4BAE-4593-B0A7-9AA6BE5C1B8C}" type="parTrans" cxnId="{D7260BB5-9C9C-4DAC-A5AE-CC7C8F7FBB24}">
      <dgm:prSet/>
      <dgm:spPr/>
      <dgm:t>
        <a:bodyPr/>
        <a:lstStyle/>
        <a:p>
          <a:endParaRPr lang="en-US"/>
        </a:p>
      </dgm:t>
    </dgm:pt>
    <dgm:pt modelId="{A4CFD9A2-C934-4A23-8D97-5E1C28C2F58E}" type="sibTrans" cxnId="{D7260BB5-9C9C-4DAC-A5AE-CC7C8F7FBB24}">
      <dgm:prSet/>
      <dgm:spPr/>
      <dgm:t>
        <a:bodyPr/>
        <a:lstStyle/>
        <a:p>
          <a:endParaRPr lang="en-US"/>
        </a:p>
      </dgm:t>
    </dgm:pt>
    <dgm:pt modelId="{C7D30A64-8775-4FA8-806D-8708D5C02101}">
      <dgm:prSet phldrT="[Text]"/>
      <dgm:spPr/>
      <dgm:t>
        <a:bodyPr/>
        <a:lstStyle/>
        <a:p>
          <a:r>
            <a:rPr lang="en-US" dirty="0" smtClean="0"/>
            <a:t>Emotional &amp; Developmental age</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A232923-37F1-480D-A6A2-31CC3860EC3A}" type="parTrans" cxnId="{2ED6E152-EDEA-4B0A-8A6F-397DA341C0C1}">
      <dgm:prSet/>
      <dgm:spPr/>
      <dgm:t>
        <a:bodyPr/>
        <a:lstStyle/>
        <a:p>
          <a:endParaRPr lang="en-US"/>
        </a:p>
      </dgm:t>
    </dgm:pt>
    <dgm:pt modelId="{DB8ED838-32E5-4F13-B783-E729D72BD156}" type="sibTrans" cxnId="{2ED6E152-EDEA-4B0A-8A6F-397DA341C0C1}">
      <dgm:prSet/>
      <dgm:spPr/>
      <dgm:t>
        <a:bodyPr/>
        <a:lstStyle/>
        <a:p>
          <a:endParaRPr lang="en-US"/>
        </a:p>
      </dgm:t>
    </dgm:pt>
    <dgm:pt modelId="{A9B11743-128A-4180-B062-54DC668DB5B5}">
      <dgm:prSet phldrT="[Text]"/>
      <dgm:spPr/>
      <dgm:t>
        <a:bodyPr/>
        <a:lstStyle/>
        <a:p>
          <a:r>
            <a:rPr lang="en-US" dirty="0" smtClean="0"/>
            <a:t>Culture</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450963BA-6746-4EFE-BB81-692F13170371}" type="parTrans" cxnId="{2D2878AB-AE1B-486F-B949-F7E8F3FC6951}">
      <dgm:prSet/>
      <dgm:spPr/>
      <dgm:t>
        <a:bodyPr/>
        <a:lstStyle/>
        <a:p>
          <a:endParaRPr lang="en-US"/>
        </a:p>
      </dgm:t>
    </dgm:pt>
    <dgm:pt modelId="{BD9ED841-765B-4BCD-AE51-98CE070EED7C}" type="sibTrans" cxnId="{2D2878AB-AE1B-486F-B949-F7E8F3FC6951}">
      <dgm:prSet/>
      <dgm:spPr/>
      <dgm:t>
        <a:bodyPr/>
        <a:lstStyle/>
        <a:p>
          <a:endParaRPr lang="en-US"/>
        </a:p>
      </dgm:t>
    </dgm:pt>
    <dgm:pt modelId="{344F427C-BE87-468D-9285-153EEE339C84}" type="pres">
      <dgm:prSet presAssocID="{94B914FC-6A09-49E8-B403-3425F061A164}" presName="diagram" presStyleCnt="0">
        <dgm:presLayoutVars>
          <dgm:dir/>
          <dgm:resizeHandles val="exact"/>
        </dgm:presLayoutVars>
      </dgm:prSet>
      <dgm:spPr/>
      <dgm:t>
        <a:bodyPr/>
        <a:lstStyle/>
        <a:p>
          <a:endParaRPr lang="en-US"/>
        </a:p>
      </dgm:t>
    </dgm:pt>
    <dgm:pt modelId="{C10A7423-B1C7-4088-B1A1-CF7BCB4B432B}" type="pres">
      <dgm:prSet presAssocID="{FAA3BC4C-822C-40E1-A6DC-E159329D55BE}" presName="node" presStyleLbl="node1" presStyleIdx="0" presStyleCnt="6">
        <dgm:presLayoutVars>
          <dgm:bulletEnabled val="1"/>
        </dgm:presLayoutVars>
      </dgm:prSet>
      <dgm:spPr/>
      <dgm:t>
        <a:bodyPr/>
        <a:lstStyle/>
        <a:p>
          <a:endParaRPr lang="en-US"/>
        </a:p>
      </dgm:t>
    </dgm:pt>
    <dgm:pt modelId="{EDB511D8-4A07-48B5-AE1B-8B4021CACA54}" type="pres">
      <dgm:prSet presAssocID="{B28EC32A-F892-4D22-BD07-841BD4C81A4E}" presName="sibTrans" presStyleCnt="0"/>
      <dgm:spPr/>
    </dgm:pt>
    <dgm:pt modelId="{BDA42523-1A0B-4F1C-9117-C4D97E965A2C}" type="pres">
      <dgm:prSet presAssocID="{3381BCF5-9030-4B5B-BD81-6A2566DC34DE}" presName="node" presStyleLbl="node1" presStyleIdx="1" presStyleCnt="6">
        <dgm:presLayoutVars>
          <dgm:bulletEnabled val="1"/>
        </dgm:presLayoutVars>
      </dgm:prSet>
      <dgm:spPr/>
      <dgm:t>
        <a:bodyPr/>
        <a:lstStyle/>
        <a:p>
          <a:endParaRPr lang="en-US"/>
        </a:p>
      </dgm:t>
    </dgm:pt>
    <dgm:pt modelId="{62E30384-9D62-40BD-9EB3-FF1C779FDF69}" type="pres">
      <dgm:prSet presAssocID="{D4FFAFBE-7133-47D0-BFDE-1DD9A56D62E1}" presName="sibTrans" presStyleCnt="0"/>
      <dgm:spPr/>
    </dgm:pt>
    <dgm:pt modelId="{7A4EDD6B-0164-4CD6-B45E-5A60DFF15055}" type="pres">
      <dgm:prSet presAssocID="{9FC4FB31-8833-44BC-8F4D-14D2A15B0C3B}" presName="node" presStyleLbl="node1" presStyleIdx="2" presStyleCnt="6">
        <dgm:presLayoutVars>
          <dgm:bulletEnabled val="1"/>
        </dgm:presLayoutVars>
      </dgm:prSet>
      <dgm:spPr/>
      <dgm:t>
        <a:bodyPr/>
        <a:lstStyle/>
        <a:p>
          <a:endParaRPr lang="en-US"/>
        </a:p>
      </dgm:t>
    </dgm:pt>
    <dgm:pt modelId="{62E03F83-D377-4240-A3A2-5EDC85374241}" type="pres">
      <dgm:prSet presAssocID="{37784947-5168-4E10-A554-3A58AB045D20}" presName="sibTrans" presStyleCnt="0"/>
      <dgm:spPr/>
    </dgm:pt>
    <dgm:pt modelId="{51991751-82E0-49AF-959D-74B39EFA0885}" type="pres">
      <dgm:prSet presAssocID="{7C3779A5-2D2B-4F94-B862-B510A0F1F92A}" presName="node" presStyleLbl="node1" presStyleIdx="3" presStyleCnt="6">
        <dgm:presLayoutVars>
          <dgm:bulletEnabled val="1"/>
        </dgm:presLayoutVars>
      </dgm:prSet>
      <dgm:spPr/>
      <dgm:t>
        <a:bodyPr/>
        <a:lstStyle/>
        <a:p>
          <a:endParaRPr lang="en-US"/>
        </a:p>
      </dgm:t>
    </dgm:pt>
    <dgm:pt modelId="{6CEC53D5-A7DA-4623-B8F5-0A4C3882EB7B}" type="pres">
      <dgm:prSet presAssocID="{A4CFD9A2-C934-4A23-8D97-5E1C28C2F58E}" presName="sibTrans" presStyleCnt="0"/>
      <dgm:spPr/>
    </dgm:pt>
    <dgm:pt modelId="{B96C270D-D56F-4CE3-8432-05AB72D611F0}" type="pres">
      <dgm:prSet presAssocID="{C7D30A64-8775-4FA8-806D-8708D5C02101}" presName="node" presStyleLbl="node1" presStyleIdx="4" presStyleCnt="6">
        <dgm:presLayoutVars>
          <dgm:bulletEnabled val="1"/>
        </dgm:presLayoutVars>
      </dgm:prSet>
      <dgm:spPr/>
      <dgm:t>
        <a:bodyPr/>
        <a:lstStyle/>
        <a:p>
          <a:endParaRPr lang="en-US"/>
        </a:p>
      </dgm:t>
    </dgm:pt>
    <dgm:pt modelId="{0BF654EC-3882-4AEB-9F14-429C3A0F073C}" type="pres">
      <dgm:prSet presAssocID="{DB8ED838-32E5-4F13-B783-E729D72BD156}" presName="sibTrans" presStyleCnt="0"/>
      <dgm:spPr/>
    </dgm:pt>
    <dgm:pt modelId="{E39CFFA8-AB65-47A9-B5BD-0F615CB1FD5F}" type="pres">
      <dgm:prSet presAssocID="{A9B11743-128A-4180-B062-54DC668DB5B5}" presName="node" presStyleLbl="node1" presStyleIdx="5" presStyleCnt="6">
        <dgm:presLayoutVars>
          <dgm:bulletEnabled val="1"/>
        </dgm:presLayoutVars>
      </dgm:prSet>
      <dgm:spPr/>
      <dgm:t>
        <a:bodyPr/>
        <a:lstStyle/>
        <a:p>
          <a:endParaRPr lang="en-US"/>
        </a:p>
      </dgm:t>
    </dgm:pt>
  </dgm:ptLst>
  <dgm:cxnLst>
    <dgm:cxn modelId="{02CA6A6D-1A2D-4C87-A06A-B503818C5883}" srcId="{94B914FC-6A09-49E8-B403-3425F061A164}" destId="{9FC4FB31-8833-44BC-8F4D-14D2A15B0C3B}" srcOrd="2" destOrd="0" parTransId="{3971480B-FAB0-4B5F-A409-78793C788345}" sibTransId="{37784947-5168-4E10-A554-3A58AB045D20}"/>
    <dgm:cxn modelId="{B7D83C22-7121-465F-B673-483CF4B03F73}" type="presOf" srcId="{C7D30A64-8775-4FA8-806D-8708D5C02101}" destId="{B96C270D-D56F-4CE3-8432-05AB72D611F0}" srcOrd="0" destOrd="0" presId="urn:microsoft.com/office/officeart/2005/8/layout/default"/>
    <dgm:cxn modelId="{7D49D5EA-42D2-42B1-84EB-AF0A74B8037F}" srcId="{94B914FC-6A09-49E8-B403-3425F061A164}" destId="{FAA3BC4C-822C-40E1-A6DC-E159329D55BE}" srcOrd="0" destOrd="0" parTransId="{8264C40F-E9AB-4F3B-ABE2-CD6E57DA4A60}" sibTransId="{B28EC32A-F892-4D22-BD07-841BD4C81A4E}"/>
    <dgm:cxn modelId="{D7260BB5-9C9C-4DAC-A5AE-CC7C8F7FBB24}" srcId="{94B914FC-6A09-49E8-B403-3425F061A164}" destId="{7C3779A5-2D2B-4F94-B862-B510A0F1F92A}" srcOrd="3" destOrd="0" parTransId="{A76DA01E-4BAE-4593-B0A7-9AA6BE5C1B8C}" sibTransId="{A4CFD9A2-C934-4A23-8D97-5E1C28C2F58E}"/>
    <dgm:cxn modelId="{3980D3D4-58FC-4262-BEA1-025FC793CE50}" type="presOf" srcId="{3381BCF5-9030-4B5B-BD81-6A2566DC34DE}" destId="{BDA42523-1A0B-4F1C-9117-C4D97E965A2C}" srcOrd="0" destOrd="0" presId="urn:microsoft.com/office/officeart/2005/8/layout/default"/>
    <dgm:cxn modelId="{A1398B99-5B3D-4026-98F7-A2B474F4460D}" type="presOf" srcId="{A9B11743-128A-4180-B062-54DC668DB5B5}" destId="{E39CFFA8-AB65-47A9-B5BD-0F615CB1FD5F}" srcOrd="0" destOrd="0" presId="urn:microsoft.com/office/officeart/2005/8/layout/default"/>
    <dgm:cxn modelId="{6E812980-09B0-45AB-A21E-B509627305A3}" srcId="{94B914FC-6A09-49E8-B403-3425F061A164}" destId="{3381BCF5-9030-4B5B-BD81-6A2566DC34DE}" srcOrd="1" destOrd="0" parTransId="{3383D5FC-2820-4D54-B477-3A3F5DB346DB}" sibTransId="{D4FFAFBE-7133-47D0-BFDE-1DD9A56D62E1}"/>
    <dgm:cxn modelId="{9B415463-915C-4D94-B43C-77EEF2AC4F98}" type="presOf" srcId="{FAA3BC4C-822C-40E1-A6DC-E159329D55BE}" destId="{C10A7423-B1C7-4088-B1A1-CF7BCB4B432B}" srcOrd="0" destOrd="0" presId="urn:microsoft.com/office/officeart/2005/8/layout/default"/>
    <dgm:cxn modelId="{41124E75-C962-4C24-B60D-7435685A3527}" type="presOf" srcId="{7C3779A5-2D2B-4F94-B862-B510A0F1F92A}" destId="{51991751-82E0-49AF-959D-74B39EFA0885}" srcOrd="0" destOrd="0" presId="urn:microsoft.com/office/officeart/2005/8/layout/default"/>
    <dgm:cxn modelId="{B23060FB-5C04-46EE-9872-142202893FCC}" type="presOf" srcId="{9FC4FB31-8833-44BC-8F4D-14D2A15B0C3B}" destId="{7A4EDD6B-0164-4CD6-B45E-5A60DFF15055}" srcOrd="0" destOrd="0" presId="urn:microsoft.com/office/officeart/2005/8/layout/default"/>
    <dgm:cxn modelId="{2D2878AB-AE1B-486F-B949-F7E8F3FC6951}" srcId="{94B914FC-6A09-49E8-B403-3425F061A164}" destId="{A9B11743-128A-4180-B062-54DC668DB5B5}" srcOrd="5" destOrd="0" parTransId="{450963BA-6746-4EFE-BB81-692F13170371}" sibTransId="{BD9ED841-765B-4BCD-AE51-98CE070EED7C}"/>
    <dgm:cxn modelId="{2ED6E152-EDEA-4B0A-8A6F-397DA341C0C1}" srcId="{94B914FC-6A09-49E8-B403-3425F061A164}" destId="{C7D30A64-8775-4FA8-806D-8708D5C02101}" srcOrd="4" destOrd="0" parTransId="{FA232923-37F1-480D-A6A2-31CC3860EC3A}" sibTransId="{DB8ED838-32E5-4F13-B783-E729D72BD156}"/>
    <dgm:cxn modelId="{CC21ECCF-2095-4E47-AE7D-492AB37F62C4}" type="presOf" srcId="{94B914FC-6A09-49E8-B403-3425F061A164}" destId="{344F427C-BE87-468D-9285-153EEE339C84}" srcOrd="0" destOrd="0" presId="urn:microsoft.com/office/officeart/2005/8/layout/default"/>
    <dgm:cxn modelId="{B3BB586D-D8C9-4D65-8ABA-5437D554FCC9}" type="presParOf" srcId="{344F427C-BE87-468D-9285-153EEE339C84}" destId="{C10A7423-B1C7-4088-B1A1-CF7BCB4B432B}" srcOrd="0" destOrd="0" presId="urn:microsoft.com/office/officeart/2005/8/layout/default"/>
    <dgm:cxn modelId="{88E1C4BA-D721-4FE1-B440-60ABCFFFF6BF}" type="presParOf" srcId="{344F427C-BE87-468D-9285-153EEE339C84}" destId="{EDB511D8-4A07-48B5-AE1B-8B4021CACA54}" srcOrd="1" destOrd="0" presId="urn:microsoft.com/office/officeart/2005/8/layout/default"/>
    <dgm:cxn modelId="{102EB49D-1DC1-4118-87C3-84891CD2E7B2}" type="presParOf" srcId="{344F427C-BE87-468D-9285-153EEE339C84}" destId="{BDA42523-1A0B-4F1C-9117-C4D97E965A2C}" srcOrd="2" destOrd="0" presId="urn:microsoft.com/office/officeart/2005/8/layout/default"/>
    <dgm:cxn modelId="{3BF319B6-2A62-4C64-9CB9-818E8DF4F963}" type="presParOf" srcId="{344F427C-BE87-468D-9285-153EEE339C84}" destId="{62E30384-9D62-40BD-9EB3-FF1C779FDF69}" srcOrd="3" destOrd="0" presId="urn:microsoft.com/office/officeart/2005/8/layout/default"/>
    <dgm:cxn modelId="{CB4CDED7-8871-4CAB-B6D9-7C35EF77CF0B}" type="presParOf" srcId="{344F427C-BE87-468D-9285-153EEE339C84}" destId="{7A4EDD6B-0164-4CD6-B45E-5A60DFF15055}" srcOrd="4" destOrd="0" presId="urn:microsoft.com/office/officeart/2005/8/layout/default"/>
    <dgm:cxn modelId="{DA5310EF-AAE2-419F-ACAE-0CCCAC956D3E}" type="presParOf" srcId="{344F427C-BE87-468D-9285-153EEE339C84}" destId="{62E03F83-D377-4240-A3A2-5EDC85374241}" srcOrd="5" destOrd="0" presId="urn:microsoft.com/office/officeart/2005/8/layout/default"/>
    <dgm:cxn modelId="{19FB5061-8117-4785-81FF-F2FD314BA87D}" type="presParOf" srcId="{344F427C-BE87-468D-9285-153EEE339C84}" destId="{51991751-82E0-49AF-959D-74B39EFA0885}" srcOrd="6" destOrd="0" presId="urn:microsoft.com/office/officeart/2005/8/layout/default"/>
    <dgm:cxn modelId="{0AB146F7-7A27-45FE-9025-743AA33E6274}" type="presParOf" srcId="{344F427C-BE87-468D-9285-153EEE339C84}" destId="{6CEC53D5-A7DA-4623-B8F5-0A4C3882EB7B}" srcOrd="7" destOrd="0" presId="urn:microsoft.com/office/officeart/2005/8/layout/default"/>
    <dgm:cxn modelId="{05CF5F6C-72D1-4D33-A689-5B195E3FE22C}" type="presParOf" srcId="{344F427C-BE87-468D-9285-153EEE339C84}" destId="{B96C270D-D56F-4CE3-8432-05AB72D611F0}" srcOrd="8" destOrd="0" presId="urn:microsoft.com/office/officeart/2005/8/layout/default"/>
    <dgm:cxn modelId="{9BFDA1F1-6803-47E1-935C-D0244B397C5E}" type="presParOf" srcId="{344F427C-BE87-468D-9285-153EEE339C84}" destId="{0BF654EC-3882-4AEB-9F14-429C3A0F073C}" srcOrd="9" destOrd="0" presId="urn:microsoft.com/office/officeart/2005/8/layout/default"/>
    <dgm:cxn modelId="{C6DEC185-2205-4CD0-9F7C-57F646F6F596}" type="presParOf" srcId="{344F427C-BE87-468D-9285-153EEE339C84}" destId="{E39CFFA8-AB65-47A9-B5BD-0F615CB1FD5F}"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A7423-B1C7-4088-B1A1-CF7BCB4B432B}">
      <dsp:nvSpPr>
        <dsp:cNvPr id="0" name=""/>
        <dsp:cNvSpPr/>
      </dsp:nvSpPr>
      <dsp:spPr>
        <a:xfrm>
          <a:off x="0" y="591343"/>
          <a:ext cx="2571749" cy="15430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Social supports</a:t>
          </a:r>
          <a:endParaRPr lang="en-US" sz="2900" kern="1200" dirty="0"/>
        </a:p>
      </dsp:txBody>
      <dsp:txXfrm>
        <a:off x="0" y="591343"/>
        <a:ext cx="2571749" cy="1543050"/>
      </dsp:txXfrm>
    </dsp:sp>
    <dsp:sp modelId="{BDA42523-1A0B-4F1C-9117-C4D97E965A2C}">
      <dsp:nvSpPr>
        <dsp:cNvPr id="0" name=""/>
        <dsp:cNvSpPr/>
      </dsp:nvSpPr>
      <dsp:spPr>
        <a:xfrm>
          <a:off x="2828925" y="591343"/>
          <a:ext cx="2571749" cy="1543050"/>
        </a:xfrm>
        <a:prstGeom prst="rect">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Circumstances</a:t>
          </a:r>
          <a:endParaRPr lang="en-US" sz="2900" kern="1200" dirty="0"/>
        </a:p>
      </dsp:txBody>
      <dsp:txXfrm>
        <a:off x="2828925" y="591343"/>
        <a:ext cx="2571749" cy="1543050"/>
      </dsp:txXfrm>
    </dsp:sp>
    <dsp:sp modelId="{7A4EDD6B-0164-4CD6-B45E-5A60DFF15055}">
      <dsp:nvSpPr>
        <dsp:cNvPr id="0" name=""/>
        <dsp:cNvSpPr/>
      </dsp:nvSpPr>
      <dsp:spPr>
        <a:xfrm>
          <a:off x="5657849" y="591343"/>
          <a:ext cx="2571749" cy="1543050"/>
        </a:xfrm>
        <a:prstGeom prst="rect">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Relationship</a:t>
          </a:r>
          <a:endParaRPr lang="en-US" sz="2900" kern="1200" dirty="0"/>
        </a:p>
      </dsp:txBody>
      <dsp:txXfrm>
        <a:off x="5657849" y="591343"/>
        <a:ext cx="2571749" cy="1543050"/>
      </dsp:txXfrm>
    </dsp:sp>
    <dsp:sp modelId="{51991751-82E0-49AF-959D-74B39EFA0885}">
      <dsp:nvSpPr>
        <dsp:cNvPr id="0" name=""/>
        <dsp:cNvSpPr/>
      </dsp:nvSpPr>
      <dsp:spPr>
        <a:xfrm>
          <a:off x="0" y="2391569"/>
          <a:ext cx="2571749" cy="1543050"/>
        </a:xfrm>
        <a:prstGeom prst="rect">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Previous experiences</a:t>
          </a:r>
          <a:endParaRPr lang="en-US" sz="2900" kern="1200" dirty="0"/>
        </a:p>
      </dsp:txBody>
      <dsp:txXfrm>
        <a:off x="0" y="2391569"/>
        <a:ext cx="2571749" cy="1543050"/>
      </dsp:txXfrm>
    </dsp:sp>
    <dsp:sp modelId="{B96C270D-D56F-4CE3-8432-05AB72D611F0}">
      <dsp:nvSpPr>
        <dsp:cNvPr id="0" name=""/>
        <dsp:cNvSpPr/>
      </dsp:nvSpPr>
      <dsp:spPr>
        <a:xfrm>
          <a:off x="2828925" y="2391569"/>
          <a:ext cx="2571749" cy="1543050"/>
        </a:xfrm>
        <a:prstGeom prst="rect">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Emotional &amp; Developmental age</a:t>
          </a:r>
          <a:endParaRPr lang="en-US" sz="2900" kern="1200" dirty="0"/>
        </a:p>
      </dsp:txBody>
      <dsp:txXfrm>
        <a:off x="2828925" y="2391569"/>
        <a:ext cx="2571749" cy="1543050"/>
      </dsp:txXfrm>
    </dsp:sp>
    <dsp:sp modelId="{E39CFFA8-AB65-47A9-B5BD-0F615CB1FD5F}">
      <dsp:nvSpPr>
        <dsp:cNvPr id="0" name=""/>
        <dsp:cNvSpPr/>
      </dsp:nvSpPr>
      <dsp:spPr>
        <a:xfrm>
          <a:off x="5657849" y="2391569"/>
          <a:ext cx="2571749" cy="1543050"/>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Culture</a:t>
          </a:r>
          <a:endParaRPr lang="en-US" sz="2900" kern="1200" dirty="0"/>
        </a:p>
      </dsp:txBody>
      <dsp:txXfrm>
        <a:off x="5657849"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79DFC-574E-4CD0-94A9-E675FADA0655}">
      <dsp:nvSpPr>
        <dsp:cNvPr id="0" name=""/>
        <dsp:cNvSpPr/>
      </dsp:nvSpPr>
      <dsp:spPr>
        <a:xfrm>
          <a:off x="0" y="370058"/>
          <a:ext cx="1994001" cy="1993996"/>
        </a:xfrm>
        <a:prstGeom prst="ellipse">
          <a:avLst/>
        </a:prstGeom>
        <a:solidFill>
          <a:schemeClr val="accent4">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Traumatic loss</a:t>
          </a:r>
          <a:endParaRPr lang="en-US" sz="2200" kern="1200" dirty="0"/>
        </a:p>
      </dsp:txBody>
      <dsp:txXfrm>
        <a:off x="292015" y="662072"/>
        <a:ext cx="1409971" cy="1409968"/>
      </dsp:txXfrm>
    </dsp:sp>
    <dsp:sp modelId="{BEC70FA9-3AC1-44A9-9BCF-7392315CE365}">
      <dsp:nvSpPr>
        <dsp:cNvPr id="0" name=""/>
        <dsp:cNvSpPr/>
      </dsp:nvSpPr>
      <dsp:spPr>
        <a:xfrm>
          <a:off x="1025347" y="1699944"/>
          <a:ext cx="1994001" cy="1993996"/>
        </a:xfrm>
        <a:prstGeom prst="ellipse">
          <a:avLst/>
        </a:prstGeom>
        <a:solidFill>
          <a:schemeClr val="accent4">
            <a:alpha val="50000"/>
            <a:hueOff val="-1116192"/>
            <a:satOff val="6725"/>
            <a:lumOff val="53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Intensity &amp; </a:t>
          </a:r>
        </a:p>
        <a:p>
          <a:pPr lvl="0" algn="ctr" defTabSz="977900">
            <a:lnSpc>
              <a:spcPct val="90000"/>
            </a:lnSpc>
            <a:spcBef>
              <a:spcPct val="0"/>
            </a:spcBef>
            <a:spcAft>
              <a:spcPct val="35000"/>
            </a:spcAft>
          </a:pPr>
          <a:r>
            <a:rPr lang="en-US" sz="2200" kern="1200" dirty="0" smtClean="0"/>
            <a:t>Duration</a:t>
          </a:r>
          <a:endParaRPr lang="en-US" sz="2200" kern="1200" dirty="0"/>
        </a:p>
      </dsp:txBody>
      <dsp:txXfrm>
        <a:off x="1317362" y="1991958"/>
        <a:ext cx="1409971" cy="1409968"/>
      </dsp:txXfrm>
    </dsp:sp>
    <dsp:sp modelId="{FA7695DD-5A37-4B63-ACCA-CD8609E5A500}">
      <dsp:nvSpPr>
        <dsp:cNvPr id="0" name=""/>
        <dsp:cNvSpPr/>
      </dsp:nvSpPr>
      <dsp:spPr>
        <a:xfrm>
          <a:off x="2051304" y="370058"/>
          <a:ext cx="1994001" cy="1993996"/>
        </a:xfrm>
        <a:prstGeom prst="ellipse">
          <a:avLst/>
        </a:prstGeom>
        <a:solidFill>
          <a:schemeClr val="accent4">
            <a:alpha val="50000"/>
            <a:hueOff val="-2232385"/>
            <a:satOff val="13449"/>
            <a:lumOff val="107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Functional decline</a:t>
          </a:r>
          <a:endParaRPr lang="en-US" sz="2200" kern="1200" dirty="0"/>
        </a:p>
      </dsp:txBody>
      <dsp:txXfrm>
        <a:off x="2343319" y="662072"/>
        <a:ext cx="1409971" cy="1409968"/>
      </dsp:txXfrm>
    </dsp:sp>
    <dsp:sp modelId="{D827B0F3-3B1D-4C72-A048-1926FB41B866}">
      <dsp:nvSpPr>
        <dsp:cNvPr id="0" name=""/>
        <dsp:cNvSpPr/>
      </dsp:nvSpPr>
      <dsp:spPr>
        <a:xfrm>
          <a:off x="3076651" y="1699944"/>
          <a:ext cx="1994001" cy="1993996"/>
        </a:xfrm>
        <a:prstGeom prst="ellipse">
          <a:avLst/>
        </a:prstGeom>
        <a:solidFill>
          <a:schemeClr val="accent4">
            <a:alpha val="50000"/>
            <a:hueOff val="-3348577"/>
            <a:satOff val="20174"/>
            <a:lumOff val="1617"/>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Total denial</a:t>
          </a:r>
          <a:endParaRPr lang="en-US" sz="2200" kern="1200" dirty="0"/>
        </a:p>
      </dsp:txBody>
      <dsp:txXfrm>
        <a:off x="3368666" y="1991958"/>
        <a:ext cx="1409971" cy="1409968"/>
      </dsp:txXfrm>
    </dsp:sp>
    <dsp:sp modelId="{2AE5F6E8-E18D-4071-9F25-061A2D2A8D83}">
      <dsp:nvSpPr>
        <dsp:cNvPr id="0" name=""/>
        <dsp:cNvSpPr/>
      </dsp:nvSpPr>
      <dsp:spPr>
        <a:xfrm>
          <a:off x="4101998" y="370058"/>
          <a:ext cx="1994001" cy="1993996"/>
        </a:xfrm>
        <a:prstGeom prst="ellipse">
          <a:avLst/>
        </a:prstGeom>
        <a:solidFill>
          <a:schemeClr val="accent4">
            <a:alpha val="50000"/>
            <a:hueOff val="-4464770"/>
            <a:satOff val="26899"/>
            <a:lumOff val="215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PTSD type reactions</a:t>
          </a:r>
          <a:endParaRPr lang="en-US" sz="2200" kern="1200" dirty="0"/>
        </a:p>
      </dsp:txBody>
      <dsp:txXfrm>
        <a:off x="4394013" y="662072"/>
        <a:ext cx="1409971" cy="1409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A7423-B1C7-4088-B1A1-CF7BCB4B432B}">
      <dsp:nvSpPr>
        <dsp:cNvPr id="0" name=""/>
        <dsp:cNvSpPr/>
      </dsp:nvSpPr>
      <dsp:spPr>
        <a:xfrm>
          <a:off x="0" y="591343"/>
          <a:ext cx="2571749" cy="15430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Social supports</a:t>
          </a:r>
          <a:endParaRPr lang="en-US" sz="2900" kern="1200" dirty="0"/>
        </a:p>
      </dsp:txBody>
      <dsp:txXfrm>
        <a:off x="0" y="591343"/>
        <a:ext cx="2571749" cy="1543050"/>
      </dsp:txXfrm>
    </dsp:sp>
    <dsp:sp modelId="{BDA42523-1A0B-4F1C-9117-C4D97E965A2C}">
      <dsp:nvSpPr>
        <dsp:cNvPr id="0" name=""/>
        <dsp:cNvSpPr/>
      </dsp:nvSpPr>
      <dsp:spPr>
        <a:xfrm>
          <a:off x="2828925" y="591343"/>
          <a:ext cx="2571749" cy="1543050"/>
        </a:xfrm>
        <a:prstGeom prst="rect">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Circumstances</a:t>
          </a:r>
          <a:endParaRPr lang="en-US" sz="2900" kern="1200" dirty="0"/>
        </a:p>
      </dsp:txBody>
      <dsp:txXfrm>
        <a:off x="2828925" y="591343"/>
        <a:ext cx="2571749" cy="1543050"/>
      </dsp:txXfrm>
    </dsp:sp>
    <dsp:sp modelId="{7A4EDD6B-0164-4CD6-B45E-5A60DFF15055}">
      <dsp:nvSpPr>
        <dsp:cNvPr id="0" name=""/>
        <dsp:cNvSpPr/>
      </dsp:nvSpPr>
      <dsp:spPr>
        <a:xfrm>
          <a:off x="5657849" y="591343"/>
          <a:ext cx="2571749" cy="1543050"/>
        </a:xfrm>
        <a:prstGeom prst="rect">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Relationship</a:t>
          </a:r>
          <a:endParaRPr lang="en-US" sz="2900" kern="1200" dirty="0"/>
        </a:p>
      </dsp:txBody>
      <dsp:txXfrm>
        <a:off x="5657849" y="591343"/>
        <a:ext cx="2571749" cy="1543050"/>
      </dsp:txXfrm>
    </dsp:sp>
    <dsp:sp modelId="{51991751-82E0-49AF-959D-74B39EFA0885}">
      <dsp:nvSpPr>
        <dsp:cNvPr id="0" name=""/>
        <dsp:cNvSpPr/>
      </dsp:nvSpPr>
      <dsp:spPr>
        <a:xfrm>
          <a:off x="0" y="2391569"/>
          <a:ext cx="2571749" cy="1543050"/>
        </a:xfrm>
        <a:prstGeom prst="rect">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Previous experiences</a:t>
          </a:r>
          <a:endParaRPr lang="en-US" sz="2900" kern="1200" dirty="0"/>
        </a:p>
      </dsp:txBody>
      <dsp:txXfrm>
        <a:off x="0" y="2391569"/>
        <a:ext cx="2571749" cy="1543050"/>
      </dsp:txXfrm>
    </dsp:sp>
    <dsp:sp modelId="{B96C270D-D56F-4CE3-8432-05AB72D611F0}">
      <dsp:nvSpPr>
        <dsp:cNvPr id="0" name=""/>
        <dsp:cNvSpPr/>
      </dsp:nvSpPr>
      <dsp:spPr>
        <a:xfrm>
          <a:off x="2828925" y="2391569"/>
          <a:ext cx="2571749" cy="1543050"/>
        </a:xfrm>
        <a:prstGeom prst="rect">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Emotional &amp; Developmental age</a:t>
          </a:r>
          <a:endParaRPr lang="en-US" sz="2900" kern="1200" dirty="0"/>
        </a:p>
      </dsp:txBody>
      <dsp:txXfrm>
        <a:off x="2828925" y="2391569"/>
        <a:ext cx="2571749" cy="1543050"/>
      </dsp:txXfrm>
    </dsp:sp>
    <dsp:sp modelId="{E39CFFA8-AB65-47A9-B5BD-0F615CB1FD5F}">
      <dsp:nvSpPr>
        <dsp:cNvPr id="0" name=""/>
        <dsp:cNvSpPr/>
      </dsp:nvSpPr>
      <dsp:spPr>
        <a:xfrm>
          <a:off x="5657849" y="2391569"/>
          <a:ext cx="2571749" cy="1543050"/>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Culture</a:t>
          </a:r>
          <a:endParaRPr lang="en-US" sz="2900" kern="1200" dirty="0"/>
        </a:p>
      </dsp:txBody>
      <dsp:txXfrm>
        <a:off x="5657849"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853FB-42A8-42F7-A5C6-18AA68BE81C9}" type="datetimeFigureOut">
              <a:rPr lang="en-US" smtClean="0"/>
              <a:t>3/12/2013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A248F-9556-49DB-AF4B-994A60F00FB6}" type="slidenum">
              <a:rPr lang="en-US" smtClean="0"/>
              <a:t>‹#›</a:t>
            </a:fld>
            <a:endParaRPr lang="en-US"/>
          </a:p>
        </p:txBody>
      </p:sp>
    </p:spTree>
    <p:extLst>
      <p:ext uri="{BB962C8B-B14F-4D97-AF65-F5344CB8AC3E}">
        <p14:creationId xmlns:p14="http://schemas.microsoft.com/office/powerpoint/2010/main" val="270855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 all experience pain, loss, death and grief in our life. </a:t>
            </a:r>
          </a:p>
          <a:p>
            <a:pPr lvl="0"/>
            <a:r>
              <a:rPr lang="en-US" sz="1200" kern="1200" dirty="0" smtClean="0">
                <a:solidFill>
                  <a:schemeClr val="tx1"/>
                </a:solidFill>
                <a:effectLst/>
                <a:latin typeface="+mn-lt"/>
                <a:ea typeface="+mn-ea"/>
                <a:cs typeface="+mn-cs"/>
              </a:rPr>
              <a:t>It can seem especially difficult for children, we view them as more vulnerable, we have natural instincts to protect them from things of this nature</a:t>
            </a:r>
          </a:p>
          <a:p>
            <a:pPr lvl="0"/>
            <a:r>
              <a:rPr lang="en-US" sz="1200" kern="1200" dirty="0" smtClean="0">
                <a:solidFill>
                  <a:schemeClr val="tx1"/>
                </a:solidFill>
                <a:effectLst/>
                <a:latin typeface="+mn-lt"/>
                <a:ea typeface="+mn-ea"/>
                <a:cs typeface="+mn-cs"/>
              </a:rPr>
              <a:t>Loss and grief affect the TOTAL lives of children- school, play, relationships with friends and family, physical, cognitive (thoughts about themselves)</a:t>
            </a:r>
          </a:p>
          <a:p>
            <a:pPr lvl="0"/>
            <a:r>
              <a:rPr lang="en-US" sz="1200" kern="1200" dirty="0" smtClean="0">
                <a:solidFill>
                  <a:schemeClr val="tx1"/>
                </a:solidFill>
                <a:effectLst/>
                <a:latin typeface="+mn-lt"/>
                <a:ea typeface="+mn-ea"/>
                <a:cs typeface="+mn-cs"/>
              </a:rPr>
              <a:t>One of the things that makes grief a complicated</a:t>
            </a:r>
            <a:r>
              <a:rPr lang="en-US" sz="1200" kern="1200" baseline="0" dirty="0" smtClean="0">
                <a:solidFill>
                  <a:schemeClr val="tx1"/>
                </a:solidFill>
                <a:effectLst/>
                <a:latin typeface="+mn-lt"/>
                <a:ea typeface="+mn-ea"/>
                <a:cs typeface="+mn-cs"/>
              </a:rPr>
              <a:t> issue is that parents often hugely impact the way a child grieves, it makes our role in the school that much more crucial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a:t>
            </a:fld>
            <a:endParaRPr lang="en-US"/>
          </a:p>
        </p:txBody>
      </p:sp>
    </p:spTree>
    <p:extLst>
      <p:ext uri="{BB962C8B-B14F-4D97-AF65-F5344CB8AC3E}">
        <p14:creationId xmlns:p14="http://schemas.microsoft.com/office/powerpoint/2010/main" val="788346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to be preventative,</a:t>
            </a:r>
            <a:r>
              <a:rPr lang="en-US" baseline="0" dirty="0" smtClean="0"/>
              <a:t> can do some parent education if there is a crisis</a:t>
            </a:r>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19</a:t>
            </a:fld>
            <a:endParaRPr lang="en-US"/>
          </a:p>
        </p:txBody>
      </p:sp>
    </p:spTree>
    <p:extLst>
      <p:ext uri="{BB962C8B-B14F-4D97-AF65-F5344CB8AC3E}">
        <p14:creationId xmlns:p14="http://schemas.microsoft.com/office/powerpoint/2010/main" val="2932853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1. Talk with the bereaved student before she returns.</a:t>
            </a: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Ask her what she wants the class to know about the death, funeral arrangements, etc. If possible, call the family prior to the student’s return to school so that you can let her know you are thinking of her and want to help make her return to school as supportive as possible.</a:t>
            </a:r>
          </a:p>
          <a:p>
            <a:r>
              <a:rPr lang="en-US" sz="1200" b="1" i="0" kern="1200" dirty="0" smtClean="0">
                <a:solidFill>
                  <a:schemeClr val="tx1"/>
                </a:solidFill>
                <a:effectLst/>
                <a:latin typeface="+mn-lt"/>
                <a:ea typeface="+mn-ea"/>
                <a:cs typeface="+mn-cs"/>
              </a:rPr>
              <a:t>2. Talk to your class about how grief affects people and encourage them to share how they feel.</a:t>
            </a: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One way to do this is to discuss what other types of losses or deaths the students in your class have experienced, and what helped them cope.</a:t>
            </a:r>
          </a:p>
          <a:p>
            <a:r>
              <a:rPr lang="en-US" sz="1200" b="1" i="0" kern="1200" dirty="0" smtClean="0">
                <a:solidFill>
                  <a:schemeClr val="tx1"/>
                </a:solidFill>
                <a:effectLst/>
                <a:latin typeface="+mn-lt"/>
                <a:ea typeface="+mn-ea"/>
                <a:cs typeface="+mn-cs"/>
              </a:rPr>
              <a:t>3. Discuss how difficult it may be for their classmate to return to school, and how they may be of help.</a:t>
            </a: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You can ask your class for ideas about how they would like others to treat them if they were returning to school after a death, pointing out differences in preferences. Some students might like to be left alone; others want the circumstances discussed freely. Most grieving students say that they want everyone to treat them the same way that they treated them before. In general, they don’t like people being “extra nice.” While students usually say they don’t want to be in the spotlight, they also don’t want people acting like nothing happened.</a:t>
            </a:r>
          </a:p>
          <a:p>
            <a:r>
              <a:rPr lang="en-US" sz="1200" b="1" i="0" kern="1200" dirty="0" smtClean="0">
                <a:solidFill>
                  <a:schemeClr val="tx1"/>
                </a:solidFill>
                <a:effectLst/>
                <a:latin typeface="+mn-lt"/>
                <a:ea typeface="+mn-ea"/>
                <a:cs typeface="+mn-cs"/>
              </a:rPr>
              <a:t>4. Provide a way for your class to reach out to the grieving classmate and his or her family.</a:t>
            </a: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One of the ways that students can reach out is by sending cards or pictures to the child and family, letting them know the class is thinking of them. If students in your class knew the person who died, they could share memories of that person.</a:t>
            </a:r>
          </a:p>
          <a:p>
            <a:endParaRPr lang="en-US" dirty="0" smtClean="0"/>
          </a:p>
          <a:p>
            <a:r>
              <a:rPr lang="en-US" dirty="0" smtClean="0"/>
              <a:t>VIDEO</a:t>
            </a:r>
            <a:r>
              <a:rPr lang="en-US" baseline="0" dirty="0" smtClean="0"/>
              <a:t> of some kids responses</a:t>
            </a:r>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21</a:t>
            </a:fld>
            <a:endParaRPr lang="en-US"/>
          </a:p>
        </p:txBody>
      </p:sp>
    </p:spTree>
    <p:extLst>
      <p:ext uri="{BB962C8B-B14F-4D97-AF65-F5344CB8AC3E}">
        <p14:creationId xmlns:p14="http://schemas.microsoft.com/office/powerpoint/2010/main" val="161941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5. Provide flexibility and support to your grieving student upon his or her return to class.</a:t>
            </a:r>
            <a:r>
              <a:rPr lang="en-US" dirty="0" smtClean="0"/>
              <a:t/>
            </a:r>
            <a:br>
              <a:rPr lang="en-US" dirty="0" smtClean="0"/>
            </a:br>
            <a:r>
              <a:rPr lang="en-US" sz="1200" b="0" i="0" kern="1200" dirty="0" smtClean="0">
                <a:solidFill>
                  <a:schemeClr val="tx1"/>
                </a:solidFill>
                <a:effectLst/>
                <a:latin typeface="+mn-lt"/>
                <a:ea typeface="+mn-ea"/>
                <a:cs typeface="+mn-cs"/>
              </a:rPr>
              <a:t>Recognize that your student will have difficulty concentrating and focusing on school work. Allow the bereaved student to leave the class when she needs some quiet or alone time. Make sure that the student has a person available to talk with, such as a school counselor.</a:t>
            </a:r>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22</a:t>
            </a:fld>
            <a:endParaRPr lang="en-US"/>
          </a:p>
        </p:txBody>
      </p:sp>
    </p:spTree>
    <p:extLst>
      <p:ext uri="{BB962C8B-B14F-4D97-AF65-F5344CB8AC3E}">
        <p14:creationId xmlns:p14="http://schemas.microsoft.com/office/powerpoint/2010/main" val="2557129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we brainstorm some other reasons that children might grieve</a:t>
            </a:r>
            <a:r>
              <a:rPr lang="en-US" baseline="0" dirty="0" smtClean="0"/>
              <a:t> or mourn? </a:t>
            </a:r>
          </a:p>
          <a:p>
            <a:r>
              <a:rPr lang="en-US" baseline="0" dirty="0" smtClean="0"/>
              <a:t>Throughout this presentation, we will be mainly talking of traumatic loss (death) for individual students, but we might think about how we could adapt this to non-traumatic loss or crisis response (larger group).</a:t>
            </a:r>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7</a:t>
            </a:fld>
            <a:endParaRPr lang="en-US"/>
          </a:p>
        </p:txBody>
      </p:sp>
    </p:spTree>
    <p:extLst>
      <p:ext uri="{BB962C8B-B14F-4D97-AF65-F5344CB8AC3E}">
        <p14:creationId xmlns:p14="http://schemas.microsoft.com/office/powerpoint/2010/main" val="3599924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The grieving process is influenced by many issues</a:t>
            </a:r>
          </a:p>
          <a:p>
            <a:r>
              <a:rPr lang="en-US" dirty="0" smtClean="0"/>
              <a:t>The impact of a death on a teen relates to a combination of factors including:</a:t>
            </a:r>
            <a:br>
              <a:rPr lang="en-US" dirty="0" smtClean="0"/>
            </a:br>
            <a:r>
              <a:rPr lang="en-US" dirty="0" smtClean="0"/>
              <a:t>* Social support systems available for the teen (family, friends and/or community)</a:t>
            </a:r>
            <a:br>
              <a:rPr lang="en-US" dirty="0" smtClean="0"/>
            </a:br>
            <a:r>
              <a:rPr lang="en-US" dirty="0" smtClean="0"/>
              <a:t>* Circumstances of the death - how, where and when the person died</a:t>
            </a:r>
            <a:br>
              <a:rPr lang="en-US" dirty="0" smtClean="0"/>
            </a:br>
            <a:r>
              <a:rPr lang="en-US" dirty="0" smtClean="0"/>
              <a:t>* Whether or not the young person unexpectedly found the body</a:t>
            </a:r>
            <a:br>
              <a:rPr lang="en-US" dirty="0" smtClean="0"/>
            </a:br>
            <a:r>
              <a:rPr lang="en-US" dirty="0" smtClean="0"/>
              <a:t>* The nature of the relationship with the person who died - harmonious, abusive, </a:t>
            </a:r>
            <a:r>
              <a:rPr lang="en-US" dirty="0" err="1" smtClean="0"/>
              <a:t>conflictual</a:t>
            </a:r>
            <a:r>
              <a:rPr lang="en-US" dirty="0" smtClean="0"/>
              <a:t>, unfinished, communicative</a:t>
            </a:r>
            <a:br>
              <a:rPr lang="en-US" dirty="0" smtClean="0"/>
            </a:br>
            <a:r>
              <a:rPr lang="en-US" dirty="0" smtClean="0"/>
              <a:t>* The teen’s level of involvement in the dying process</a:t>
            </a:r>
            <a:br>
              <a:rPr lang="en-US" dirty="0" smtClean="0"/>
            </a:br>
            <a:r>
              <a:rPr lang="en-US" dirty="0" smtClean="0"/>
              <a:t>* The emotional and developmental age of the teen </a:t>
            </a:r>
            <a:br>
              <a:rPr lang="en-US" dirty="0" smtClean="0"/>
            </a:br>
            <a:r>
              <a:rPr lang="en-US" dirty="0" smtClean="0"/>
              <a:t>* The teen’s previous experiences with death</a:t>
            </a:r>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8</a:t>
            </a:fld>
            <a:endParaRPr lang="en-US"/>
          </a:p>
        </p:txBody>
      </p:sp>
    </p:spTree>
    <p:extLst>
      <p:ext uri="{BB962C8B-B14F-4D97-AF65-F5344CB8AC3E}">
        <p14:creationId xmlns:p14="http://schemas.microsoft.com/office/powerpoint/2010/main" val="2694542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Tend to see death as temporary and reversible</a:t>
            </a:r>
          </a:p>
          <a:p>
            <a:pPr lvl="1"/>
            <a:r>
              <a:rPr lang="en-US" dirty="0" smtClean="0"/>
              <a:t>Cartoons portrayal of death</a:t>
            </a:r>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10</a:t>
            </a:fld>
            <a:endParaRPr lang="en-US"/>
          </a:p>
        </p:txBody>
      </p:sp>
    </p:spTree>
    <p:extLst>
      <p:ext uri="{BB962C8B-B14F-4D97-AF65-F5344CB8AC3E}">
        <p14:creationId xmlns:p14="http://schemas.microsoft.com/office/powerpoint/2010/main" val="3739787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More advanced view of death, though still do not think it could happen to them or anyone they </a:t>
            </a:r>
            <a:r>
              <a:rPr lang="en-US" dirty="0" smtClean="0"/>
              <a:t>know</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Others may expect them to provide</a:t>
            </a:r>
            <a:r>
              <a:rPr lang="en-US" baseline="0" dirty="0" smtClean="0"/>
              <a:t> light to the situation, pressure to do this</a:t>
            </a:r>
            <a:endParaRPr lang="en-US" dirty="0" smtClean="0"/>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12</a:t>
            </a:fld>
            <a:endParaRPr lang="en-US"/>
          </a:p>
        </p:txBody>
      </p:sp>
    </p:spTree>
    <p:extLst>
      <p:ext uri="{BB962C8B-B14F-4D97-AF65-F5344CB8AC3E}">
        <p14:creationId xmlns:p14="http://schemas.microsoft.com/office/powerpoint/2010/main" val="1953902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a:t>
            </a:r>
            <a:r>
              <a:rPr lang="en-US" baseline="0" dirty="0" smtClean="0"/>
              <a:t>s likely to be their first experience with death and </a:t>
            </a:r>
            <a:r>
              <a:rPr lang="en-US" baseline="0" dirty="0" smtClean="0"/>
              <a:t>loss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14</a:t>
            </a:fld>
            <a:endParaRPr lang="en-US"/>
          </a:p>
        </p:txBody>
      </p:sp>
    </p:spTree>
    <p:extLst>
      <p:ext uri="{BB962C8B-B14F-4D97-AF65-F5344CB8AC3E}">
        <p14:creationId xmlns:p14="http://schemas.microsoft.com/office/powerpoint/2010/main" val="2162369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Premature death</a:t>
            </a:r>
          </a:p>
          <a:p>
            <a:r>
              <a:rPr lang="en-US" sz="1200" b="0" i="0" u="none" strike="noStrike" kern="1200" baseline="0" dirty="0" smtClean="0">
                <a:solidFill>
                  <a:schemeClr val="tx1"/>
                </a:solidFill>
                <a:latin typeface="+mn-lt"/>
                <a:ea typeface="+mn-ea"/>
                <a:cs typeface="+mn-cs"/>
              </a:rPr>
              <a:t>• Increased risk for mental and somatic problems</a:t>
            </a:r>
          </a:p>
          <a:p>
            <a:r>
              <a:rPr lang="en-US" sz="1200" b="0" i="0" u="none" strike="noStrike" kern="1200" baseline="0" dirty="0" smtClean="0">
                <a:solidFill>
                  <a:schemeClr val="tx1"/>
                </a:solidFill>
                <a:latin typeface="+mn-lt"/>
                <a:ea typeface="+mn-ea"/>
                <a:cs typeface="+mn-cs"/>
              </a:rPr>
              <a:t>• Reduced functional capacity</a:t>
            </a:r>
          </a:p>
          <a:p>
            <a:r>
              <a:rPr lang="en-US" sz="1200" b="0" i="0" u="none" strike="noStrike" kern="1200" baseline="0" dirty="0" smtClean="0">
                <a:solidFill>
                  <a:schemeClr val="tx1"/>
                </a:solidFill>
                <a:latin typeface="+mn-lt"/>
                <a:ea typeface="+mn-ea"/>
                <a:cs typeface="+mn-cs"/>
              </a:rPr>
              <a:t>• Increase in suicide attempts</a:t>
            </a:r>
          </a:p>
          <a:p>
            <a:r>
              <a:rPr lang="en-US" sz="1200" b="0" i="0" u="none" strike="noStrike" kern="1200" baseline="0" dirty="0" smtClean="0">
                <a:solidFill>
                  <a:schemeClr val="tx1"/>
                </a:solidFill>
                <a:latin typeface="+mn-lt"/>
                <a:ea typeface="+mn-ea"/>
                <a:cs typeface="+mn-cs"/>
              </a:rPr>
              <a:t>• Higher levels of health risk </a:t>
            </a:r>
            <a:r>
              <a:rPr lang="en-US" sz="1200" b="0" i="0" u="none" strike="noStrike" kern="1200" baseline="0" dirty="0" err="1" smtClean="0">
                <a:solidFill>
                  <a:schemeClr val="tx1"/>
                </a:solidFill>
                <a:latin typeface="+mn-lt"/>
                <a:ea typeface="+mn-ea"/>
                <a:cs typeface="+mn-cs"/>
              </a:rPr>
              <a:t>behaviours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Reduced life-quality</a:t>
            </a:r>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15</a:t>
            </a:fld>
            <a:endParaRPr lang="en-US"/>
          </a:p>
        </p:txBody>
      </p:sp>
    </p:spTree>
    <p:extLst>
      <p:ext uri="{BB962C8B-B14F-4D97-AF65-F5344CB8AC3E}">
        <p14:creationId xmlns:p14="http://schemas.microsoft.com/office/powerpoint/2010/main" val="2966187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For interventions</a:t>
            </a:r>
            <a:r>
              <a:rPr lang="en-US" b="1" baseline="0" dirty="0" smtClean="0"/>
              <a:t> to be effective, the need to be tailored</a:t>
            </a:r>
            <a:r>
              <a:rPr lang="en-US" b="1" dirty="0" smtClean="0"/>
              <a:t> </a:t>
            </a:r>
          </a:p>
          <a:p>
            <a:r>
              <a:rPr lang="en-US" b="1" dirty="0" smtClean="0"/>
              <a:t>The grieving process is influenced by many issues</a:t>
            </a:r>
          </a:p>
          <a:p>
            <a:r>
              <a:rPr lang="en-US" dirty="0" smtClean="0"/>
              <a:t>The impact of a death on a teen relates to a combination of factors including:</a:t>
            </a:r>
            <a:br>
              <a:rPr lang="en-US" dirty="0" smtClean="0"/>
            </a:br>
            <a:r>
              <a:rPr lang="en-US" dirty="0" smtClean="0"/>
              <a:t>* Social support systems available for the teen (family, friends and/or community)</a:t>
            </a:r>
            <a:br>
              <a:rPr lang="en-US" dirty="0" smtClean="0"/>
            </a:br>
            <a:r>
              <a:rPr lang="en-US" dirty="0" smtClean="0"/>
              <a:t>* Circumstances of the death - how, where and when the person died</a:t>
            </a:r>
            <a:br>
              <a:rPr lang="en-US" dirty="0" smtClean="0"/>
            </a:br>
            <a:r>
              <a:rPr lang="en-US" dirty="0" smtClean="0"/>
              <a:t>* Whether or not the young person unexpectedly found the body</a:t>
            </a:r>
            <a:br>
              <a:rPr lang="en-US" dirty="0" smtClean="0"/>
            </a:br>
            <a:r>
              <a:rPr lang="en-US" dirty="0" smtClean="0"/>
              <a:t>* The nature of the relationship with the person who died - harmonious, abusive, </a:t>
            </a:r>
            <a:r>
              <a:rPr lang="en-US" dirty="0" err="1" smtClean="0"/>
              <a:t>conflictual</a:t>
            </a:r>
            <a:r>
              <a:rPr lang="en-US" dirty="0" smtClean="0"/>
              <a:t>, unfinished, communicative</a:t>
            </a:r>
            <a:br>
              <a:rPr lang="en-US" dirty="0" smtClean="0"/>
            </a:br>
            <a:r>
              <a:rPr lang="en-US" dirty="0" smtClean="0"/>
              <a:t>* The teen’s level of involvement in the dying process</a:t>
            </a:r>
            <a:br>
              <a:rPr lang="en-US" dirty="0" smtClean="0"/>
            </a:br>
            <a:r>
              <a:rPr lang="en-US" dirty="0" smtClean="0"/>
              <a:t>* The emotional and developmental age of the teen </a:t>
            </a:r>
            <a:br>
              <a:rPr lang="en-US" dirty="0" smtClean="0"/>
            </a:br>
            <a:r>
              <a:rPr lang="en-US" dirty="0" smtClean="0"/>
              <a:t>* The teen’s previous experiences with death</a:t>
            </a:r>
          </a:p>
          <a:p>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16</a:t>
            </a:fld>
            <a:endParaRPr lang="en-US"/>
          </a:p>
        </p:txBody>
      </p:sp>
    </p:spTree>
    <p:extLst>
      <p:ext uri="{BB962C8B-B14F-4D97-AF65-F5344CB8AC3E}">
        <p14:creationId xmlns:p14="http://schemas.microsoft.com/office/powerpoint/2010/main" val="2694542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can we do</a:t>
            </a:r>
            <a:r>
              <a:rPr lang="en-US" baseline="0" dirty="0" smtClean="0"/>
              <a:t> in the schools to be culturally aware or sensitive in times of student grief/loss</a:t>
            </a:r>
            <a:r>
              <a:rPr lang="en-US" baseline="0" dirty="0" smtClean="0"/>
              <a:t>?</a:t>
            </a:r>
          </a:p>
          <a:p>
            <a:r>
              <a:rPr lang="en-US" baseline="0" dirty="0" smtClean="0"/>
              <a:t>Some culturally accepted patterns of grieving could be seen as helpful adjustment in some cultures &amp; harmful adjustment in others (example: China vs. Us “bonded” to deceased)</a:t>
            </a:r>
            <a:endParaRPr lang="en-US" baseline="0" dirty="0" smtClean="0"/>
          </a:p>
          <a:p>
            <a:r>
              <a:rPr lang="en-US" baseline="0" dirty="0" smtClean="0"/>
              <a:t>How do your own cultural views </a:t>
            </a:r>
            <a:endParaRPr lang="en-US" dirty="0"/>
          </a:p>
        </p:txBody>
      </p:sp>
      <p:sp>
        <p:nvSpPr>
          <p:cNvPr id="4" name="Slide Number Placeholder 3"/>
          <p:cNvSpPr>
            <a:spLocks noGrp="1"/>
          </p:cNvSpPr>
          <p:nvPr>
            <p:ph type="sldNum" sz="quarter" idx="10"/>
          </p:nvPr>
        </p:nvSpPr>
        <p:spPr/>
        <p:txBody>
          <a:bodyPr/>
          <a:lstStyle/>
          <a:p>
            <a:fld id="{44EA248F-9556-49DB-AF4B-994A60F00FB6}" type="slidenum">
              <a:rPr lang="en-US" smtClean="0"/>
              <a:t>17</a:t>
            </a:fld>
            <a:endParaRPr lang="en-US"/>
          </a:p>
        </p:txBody>
      </p:sp>
    </p:spTree>
    <p:extLst>
      <p:ext uri="{BB962C8B-B14F-4D97-AF65-F5344CB8AC3E}">
        <p14:creationId xmlns:p14="http://schemas.microsoft.com/office/powerpoint/2010/main" val="2746224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8573E2-D405-48B1-A818-47487B13412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326099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8573E2-D405-48B1-A818-47487B13412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57981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8573E2-D405-48B1-A818-47487B13412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192404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8573E2-D405-48B1-A818-47487B13412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170789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8573E2-D405-48B1-A818-47487B134121}"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372953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8573E2-D405-48B1-A818-47487B134121}"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2465702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8573E2-D405-48B1-A818-47487B134121}" type="datetimeFigureOut">
              <a:rPr lang="en-US" smtClean="0"/>
              <a:t>3/12/2013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392917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8573E2-D405-48B1-A818-47487B134121}" type="datetimeFigureOut">
              <a:rPr lang="en-US" smtClean="0"/>
              <a:t>3/12/2013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4639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573E2-D405-48B1-A818-47487B134121}" type="datetimeFigureOut">
              <a:rPr lang="en-US" smtClean="0"/>
              <a:t>3/12/2013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127894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573E2-D405-48B1-A818-47487B134121}"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334286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573E2-D405-48B1-A818-47487B134121}"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A128D-E92A-4B91-8C8B-A061B97A0397}" type="slidenum">
              <a:rPr lang="en-US" smtClean="0"/>
              <a:t>‹#›</a:t>
            </a:fld>
            <a:endParaRPr lang="en-US"/>
          </a:p>
        </p:txBody>
      </p:sp>
    </p:spTree>
    <p:extLst>
      <p:ext uri="{BB962C8B-B14F-4D97-AF65-F5344CB8AC3E}">
        <p14:creationId xmlns:p14="http://schemas.microsoft.com/office/powerpoint/2010/main" val="163445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573E2-D405-48B1-A818-47487B134121}" type="datetimeFigureOut">
              <a:rPr lang="en-US" smtClean="0"/>
              <a:t>3/12/2013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A128D-E92A-4B91-8C8B-A061B97A0397}" type="slidenum">
              <a:rPr lang="en-US" smtClean="0"/>
              <a:t>‹#›</a:t>
            </a:fld>
            <a:endParaRPr lang="en-US"/>
          </a:p>
        </p:txBody>
      </p:sp>
    </p:spTree>
    <p:extLst>
      <p:ext uri="{BB962C8B-B14F-4D97-AF65-F5344CB8AC3E}">
        <p14:creationId xmlns:p14="http://schemas.microsoft.com/office/powerpoint/2010/main" val="290963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UmHE3qKRwVo"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childgrief.org/childgrief.htm" TargetMode="External"/><Relationship Id="rId2" Type="http://schemas.openxmlformats.org/officeDocument/2006/relationships/hyperlink" Target="http://www.childrengrieve.org/" TargetMode="Externa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hyperlink" Target="http://www.dougy.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zSfymPWdyt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9432" y="2362200"/>
            <a:ext cx="7772400" cy="1470025"/>
          </a:xfrm>
        </p:spPr>
        <p:txBody>
          <a:bodyPr>
            <a:normAutofit/>
          </a:bodyPr>
          <a:lstStyle/>
          <a:p>
            <a:r>
              <a:rPr lang="en-US" dirty="0" smtClean="0">
                <a:solidFill>
                  <a:schemeClr val="bg1"/>
                </a:solidFill>
                <a:latin typeface="Dotum" pitchFamily="34" charset="-127"/>
                <a:ea typeface="Dotum" pitchFamily="34" charset="-127"/>
              </a:rPr>
              <a:t>Grief &amp; Loss:</a:t>
            </a:r>
            <a:br>
              <a:rPr lang="en-US" dirty="0" smtClean="0">
                <a:solidFill>
                  <a:schemeClr val="bg1"/>
                </a:solidFill>
                <a:latin typeface="Dotum" pitchFamily="34" charset="-127"/>
                <a:ea typeface="Dotum" pitchFamily="34" charset="-127"/>
              </a:rPr>
            </a:br>
            <a:r>
              <a:rPr lang="en-US" sz="3200" dirty="0" smtClean="0">
                <a:solidFill>
                  <a:schemeClr val="bg1"/>
                </a:solidFill>
                <a:latin typeface="Dotum" pitchFamily="34" charset="-127"/>
                <a:ea typeface="Dotum" pitchFamily="34" charset="-127"/>
              </a:rPr>
              <a:t>The School Counselor’s Guide</a:t>
            </a:r>
            <a:endParaRPr lang="en-US" sz="3200" dirty="0">
              <a:solidFill>
                <a:schemeClr val="bg1"/>
              </a:solidFill>
              <a:latin typeface="Dotum" pitchFamily="34" charset="-127"/>
              <a:ea typeface="Dotum" pitchFamily="34" charset="-127"/>
            </a:endParaRPr>
          </a:p>
        </p:txBody>
      </p:sp>
      <p:sp>
        <p:nvSpPr>
          <p:cNvPr id="3" name="Subtitle 2"/>
          <p:cNvSpPr>
            <a:spLocks noGrp="1"/>
          </p:cNvSpPr>
          <p:nvPr>
            <p:ph type="subTitle" idx="1"/>
          </p:nvPr>
        </p:nvSpPr>
        <p:spPr/>
        <p:txBody>
          <a:bodyPr/>
          <a:lstStyle/>
          <a:p>
            <a:endParaRPr lang="en-US" dirty="0" smtClean="0">
              <a:solidFill>
                <a:schemeClr val="bg1">
                  <a:lumMod val="50000"/>
                </a:schemeClr>
              </a:solidFill>
            </a:endParaRPr>
          </a:p>
          <a:p>
            <a:r>
              <a:rPr lang="en-US" dirty="0" err="1" smtClean="0">
                <a:solidFill>
                  <a:schemeClr val="bg1">
                    <a:lumMod val="50000"/>
                  </a:schemeClr>
                </a:solidFill>
              </a:rPr>
              <a:t>Lacee</a:t>
            </a:r>
            <a:r>
              <a:rPr lang="en-US" dirty="0" smtClean="0">
                <a:solidFill>
                  <a:schemeClr val="bg1">
                    <a:lumMod val="50000"/>
                  </a:schemeClr>
                </a:solidFill>
              </a:rPr>
              <a:t> Tolliver</a:t>
            </a:r>
            <a:endParaRPr lang="en-US" dirty="0">
              <a:solidFill>
                <a:schemeClr val="bg1">
                  <a:lumMod val="50000"/>
                </a:schemeClr>
              </a:solidFill>
            </a:endParaRPr>
          </a:p>
        </p:txBody>
      </p:sp>
      <p:pic>
        <p:nvPicPr>
          <p:cNvPr id="1026" name="Picture 2" descr="C:\Users\lacee\AppData\Local\Microsoft\Windows\Temporary Internet Files\Content.IE5\604X8FHD\MC9004382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1707" y="1295400"/>
            <a:ext cx="1847850"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505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B82B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Responses for 4-7 year olds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a:xfrm>
            <a:off x="457200" y="1447800"/>
            <a:ext cx="8229600" cy="5105400"/>
          </a:xfrm>
        </p:spPr>
        <p:txBody>
          <a:bodyPr>
            <a:normAutofit fontScale="85000" lnSpcReduction="10000"/>
          </a:bodyPr>
          <a:lstStyle/>
          <a:p>
            <a:r>
              <a:rPr lang="en-US" dirty="0"/>
              <a:t>Concept of </a:t>
            </a:r>
            <a:r>
              <a:rPr lang="en-US" dirty="0" smtClean="0"/>
              <a:t>Death:</a:t>
            </a:r>
            <a:r>
              <a:rPr lang="en-US" dirty="0">
                <a:solidFill>
                  <a:schemeClr val="bg1">
                    <a:lumMod val="50000"/>
                  </a:schemeClr>
                </a:solidFill>
              </a:rPr>
              <a:t/>
            </a:r>
            <a:br>
              <a:rPr lang="en-US" dirty="0">
                <a:solidFill>
                  <a:schemeClr val="bg1">
                    <a:lumMod val="50000"/>
                  </a:schemeClr>
                </a:solidFill>
              </a:rPr>
            </a:br>
            <a:r>
              <a:rPr lang="en-US" dirty="0">
                <a:solidFill>
                  <a:schemeClr val="bg1">
                    <a:lumMod val="85000"/>
                  </a:schemeClr>
                </a:solidFill>
              </a:rPr>
              <a:t>R</a:t>
            </a:r>
            <a:r>
              <a:rPr lang="en-US" dirty="0" smtClean="0">
                <a:solidFill>
                  <a:schemeClr val="bg1">
                    <a:lumMod val="85000"/>
                  </a:schemeClr>
                </a:solidFill>
              </a:rPr>
              <a:t>eversible, personification </a:t>
            </a:r>
            <a:r>
              <a:rPr lang="en-US" dirty="0">
                <a:solidFill>
                  <a:schemeClr val="bg1">
                    <a:lumMod val="85000"/>
                  </a:schemeClr>
                </a:solidFill>
              </a:rPr>
              <a:t>of death. Feeling of responsibility because of wishes and thoughts. Common statements: “It’s my fault. I was mad and wished she’d die.</a:t>
            </a:r>
          </a:p>
          <a:p>
            <a:r>
              <a:rPr lang="en-US" dirty="0"/>
              <a:t>Grief </a:t>
            </a:r>
            <a:r>
              <a:rPr lang="en-US" dirty="0" smtClean="0"/>
              <a:t>Response:</a:t>
            </a:r>
            <a:r>
              <a:rPr lang="en-US" dirty="0">
                <a:solidFill>
                  <a:schemeClr val="bg1">
                    <a:lumMod val="50000"/>
                  </a:schemeClr>
                </a:solidFill>
              </a:rPr>
              <a:t/>
            </a:r>
            <a:br>
              <a:rPr lang="en-US" dirty="0">
                <a:solidFill>
                  <a:schemeClr val="bg1">
                    <a:lumMod val="50000"/>
                  </a:schemeClr>
                </a:solidFill>
              </a:rPr>
            </a:br>
            <a:r>
              <a:rPr lang="en-US" dirty="0">
                <a:solidFill>
                  <a:schemeClr val="bg1">
                    <a:lumMod val="85000"/>
                  </a:schemeClr>
                </a:solidFill>
              </a:rPr>
              <a:t>More verbalization. </a:t>
            </a:r>
            <a:r>
              <a:rPr lang="en-US" dirty="0" smtClean="0">
                <a:solidFill>
                  <a:schemeClr val="bg1">
                    <a:lumMod val="85000"/>
                  </a:schemeClr>
                </a:solidFill>
              </a:rPr>
              <a:t>Concerned with </a:t>
            </a:r>
            <a:r>
              <a:rPr lang="en-US" dirty="0">
                <a:solidFill>
                  <a:schemeClr val="bg1">
                    <a:lumMod val="85000"/>
                  </a:schemeClr>
                </a:solidFill>
              </a:rPr>
              <a:t>process. How? Why? Repetitive questioning. May act as though nothing has happened. General distress and confusion.</a:t>
            </a:r>
          </a:p>
          <a:p>
            <a:r>
              <a:rPr lang="en-US" dirty="0"/>
              <a:t>Signs of </a:t>
            </a:r>
            <a:r>
              <a:rPr lang="en-US" dirty="0" smtClean="0"/>
              <a:t>Distress:</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85000"/>
                  </a:schemeClr>
                </a:solidFill>
              </a:rPr>
              <a:t>Regression</a:t>
            </a:r>
            <a:r>
              <a:rPr lang="en-US" dirty="0">
                <a:solidFill>
                  <a:schemeClr val="bg1">
                    <a:lumMod val="85000"/>
                  </a:schemeClr>
                </a:solidFill>
              </a:rPr>
              <a:t>: nightmares, sleeping and eating disturbed. Possible violent play. Attempts to take on role of person who died</a:t>
            </a:r>
          </a:p>
          <a:p>
            <a:endParaRPr lang="en-US" dirty="0">
              <a:solidFill>
                <a:schemeClr val="bg1">
                  <a:lumMod val="50000"/>
                </a:schemeClr>
              </a:solidFill>
            </a:endParaRPr>
          </a:p>
        </p:txBody>
      </p:sp>
    </p:spTree>
    <p:extLst>
      <p:ext uri="{BB962C8B-B14F-4D97-AF65-F5344CB8AC3E}">
        <p14:creationId xmlns:p14="http://schemas.microsoft.com/office/powerpoint/2010/main" val="3978953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668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Responses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pPr algn="ctr"/>
            <a:endParaRPr lang="en-US" dirty="0" smtClean="0">
              <a:solidFill>
                <a:schemeClr val="bg1">
                  <a:lumMod val="50000"/>
                </a:schemeClr>
              </a:solidFill>
            </a:endParaRPr>
          </a:p>
          <a:p>
            <a:pPr marL="0" indent="0" algn="ctr">
              <a:buNone/>
            </a:pPr>
            <a:r>
              <a:rPr lang="en-US" dirty="0" smtClean="0">
                <a:solidFill>
                  <a:schemeClr val="bg1">
                    <a:lumMod val="85000"/>
                  </a:schemeClr>
                </a:solidFill>
              </a:rPr>
              <a:t>Varies across developmental stage</a:t>
            </a:r>
            <a:endParaRPr lang="en-US" dirty="0">
              <a:solidFill>
                <a:schemeClr val="bg1">
                  <a:lumMod val="85000"/>
                </a:schemeClr>
              </a:solidFill>
            </a:endParaRPr>
          </a:p>
        </p:txBody>
      </p:sp>
      <p:sp>
        <p:nvSpPr>
          <p:cNvPr id="4" name="Rounded Rectangle 3">
            <a:hlinkClick r:id="rId2" action="ppaction://hlinksldjump"/>
          </p:cNvPr>
          <p:cNvSpPr/>
          <p:nvPr/>
        </p:nvSpPr>
        <p:spPr>
          <a:xfrm>
            <a:off x="7620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Rounded Rectangle 4">
            <a:hlinkClick r:id="rId3" action="ppaction://hlinksldjump" tooltip="jhk"/>
          </p:cNvPr>
          <p:cNvSpPr/>
          <p:nvPr/>
        </p:nvSpPr>
        <p:spPr>
          <a:xfrm>
            <a:off x="35814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61722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TextBox 6"/>
          <p:cNvSpPr txBox="1"/>
          <p:nvPr/>
        </p:nvSpPr>
        <p:spPr>
          <a:xfrm>
            <a:off x="1009650" y="3939921"/>
            <a:ext cx="1485900" cy="523220"/>
          </a:xfrm>
          <a:prstGeom prst="rect">
            <a:avLst/>
          </a:prstGeom>
          <a:noFill/>
        </p:spPr>
        <p:txBody>
          <a:bodyPr wrap="square" rtlCol="0">
            <a:spAutoFit/>
          </a:bodyPr>
          <a:lstStyle/>
          <a:p>
            <a:pPr algn="ctr"/>
            <a:r>
              <a:rPr lang="en-US" sz="2800" dirty="0" smtClean="0"/>
              <a:t>Ages 4-7</a:t>
            </a:r>
            <a:endParaRPr lang="en-US" sz="2800" dirty="0"/>
          </a:p>
        </p:txBody>
      </p:sp>
      <p:sp>
        <p:nvSpPr>
          <p:cNvPr id="8" name="TextBox 7"/>
          <p:cNvSpPr txBox="1"/>
          <p:nvPr/>
        </p:nvSpPr>
        <p:spPr>
          <a:xfrm>
            <a:off x="3771900" y="3939921"/>
            <a:ext cx="1752600" cy="523220"/>
          </a:xfrm>
          <a:prstGeom prst="rect">
            <a:avLst/>
          </a:prstGeom>
          <a:noFill/>
        </p:spPr>
        <p:txBody>
          <a:bodyPr wrap="square" rtlCol="0">
            <a:spAutoFit/>
          </a:bodyPr>
          <a:lstStyle/>
          <a:p>
            <a:r>
              <a:rPr lang="en-US" sz="2800" dirty="0" smtClean="0"/>
              <a:t>Ages 7-11</a:t>
            </a:r>
            <a:endParaRPr lang="en-US" sz="2800" dirty="0"/>
          </a:p>
        </p:txBody>
      </p:sp>
      <p:sp>
        <p:nvSpPr>
          <p:cNvPr id="9" name="TextBox 8"/>
          <p:cNvSpPr txBox="1"/>
          <p:nvPr/>
        </p:nvSpPr>
        <p:spPr>
          <a:xfrm>
            <a:off x="6248400" y="3939921"/>
            <a:ext cx="1981200" cy="523220"/>
          </a:xfrm>
          <a:prstGeom prst="rect">
            <a:avLst/>
          </a:prstGeom>
          <a:noFill/>
        </p:spPr>
        <p:txBody>
          <a:bodyPr wrap="square" rtlCol="0">
            <a:spAutoFit/>
          </a:bodyPr>
          <a:lstStyle/>
          <a:p>
            <a:r>
              <a:rPr lang="en-US" sz="2800" dirty="0" smtClean="0"/>
              <a:t>Ages 12-18</a:t>
            </a:r>
            <a:endParaRPr lang="en-US" sz="2800" dirty="0"/>
          </a:p>
        </p:txBody>
      </p:sp>
    </p:spTree>
    <p:extLst>
      <p:ext uri="{BB962C8B-B14F-4D97-AF65-F5344CB8AC3E}">
        <p14:creationId xmlns:p14="http://schemas.microsoft.com/office/powerpoint/2010/main" val="1249818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B82B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Responses for 7-11 year olds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a:xfrm>
            <a:off x="457200" y="1235529"/>
            <a:ext cx="8229600" cy="5638800"/>
          </a:xfrm>
        </p:spPr>
        <p:txBody>
          <a:bodyPr>
            <a:normAutofit fontScale="85000" lnSpcReduction="20000"/>
          </a:bodyPr>
          <a:lstStyle/>
          <a:p>
            <a:r>
              <a:rPr lang="en-US" dirty="0"/>
              <a:t>Concept of </a:t>
            </a:r>
            <a:r>
              <a:rPr lang="en-US" dirty="0" smtClean="0"/>
              <a:t>Death:</a:t>
            </a:r>
            <a:r>
              <a:rPr lang="en-US" dirty="0"/>
              <a:t/>
            </a:r>
            <a:br>
              <a:rPr lang="en-US" dirty="0"/>
            </a:br>
            <a:r>
              <a:rPr lang="en-US" dirty="0">
                <a:solidFill>
                  <a:schemeClr val="bg1">
                    <a:lumMod val="85000"/>
                  </a:schemeClr>
                </a:solidFill>
              </a:rPr>
              <a:t>Death seen as punishment. Fear of bodily harm and mutilation. This is a difficult transition period, still wanting to see death as reversible but beginning to see it as final</a:t>
            </a:r>
            <a:r>
              <a:rPr lang="en-US" dirty="0" smtClean="0">
                <a:solidFill>
                  <a:schemeClr val="bg1">
                    <a:lumMod val="85000"/>
                  </a:schemeClr>
                </a:solidFill>
              </a:rPr>
              <a:t>. Do not think it could happen to anyone they know.</a:t>
            </a:r>
            <a:endParaRPr lang="en-US" dirty="0">
              <a:solidFill>
                <a:schemeClr val="bg1">
                  <a:lumMod val="85000"/>
                </a:schemeClr>
              </a:solidFill>
            </a:endParaRPr>
          </a:p>
          <a:p>
            <a:r>
              <a:rPr lang="en-US" dirty="0"/>
              <a:t>Grief </a:t>
            </a:r>
            <a:r>
              <a:rPr lang="en-US" dirty="0" smtClean="0"/>
              <a:t>Response:</a:t>
            </a:r>
            <a:r>
              <a:rPr lang="en-US" dirty="0"/>
              <a:t/>
            </a:r>
            <a:br>
              <a:rPr lang="en-US" dirty="0"/>
            </a:br>
            <a:r>
              <a:rPr lang="en-US" dirty="0">
                <a:solidFill>
                  <a:schemeClr val="bg1">
                    <a:lumMod val="85000"/>
                  </a:schemeClr>
                </a:solidFill>
              </a:rPr>
              <a:t>Specific questions. Desire for complete detail. Concerned with how others are responding. What is the right way to respond? Starting to have ability to mourn and understand mourning.</a:t>
            </a:r>
          </a:p>
          <a:p>
            <a:r>
              <a:rPr lang="en-US" dirty="0"/>
              <a:t>Signs of </a:t>
            </a:r>
            <a:r>
              <a:rPr lang="en-US" dirty="0" smtClean="0"/>
              <a:t>Distress:</a:t>
            </a:r>
            <a:r>
              <a:rPr lang="en-US" dirty="0"/>
              <a:t/>
            </a:r>
            <a:br>
              <a:rPr lang="en-US" dirty="0"/>
            </a:br>
            <a:r>
              <a:rPr lang="en-US" dirty="0">
                <a:solidFill>
                  <a:schemeClr val="bg1">
                    <a:lumMod val="85000"/>
                  </a:schemeClr>
                </a:solidFill>
              </a:rPr>
              <a:t>Regression: school problems, withdrawal from friends. Acting out. Sleeping and eating disturbed. Overwhelming concern with body. Death thoughts (desire to join one who died). Role confusion</a:t>
            </a:r>
            <a:r>
              <a:rPr lang="en-US" dirty="0" smtClean="0">
                <a:solidFill>
                  <a:schemeClr val="bg1">
                    <a:lumMod val="85000"/>
                  </a:schemeClr>
                </a:solidFill>
              </a:rPr>
              <a:t>.</a:t>
            </a:r>
            <a:endParaRPr lang="en-US" dirty="0">
              <a:solidFill>
                <a:schemeClr val="bg1">
                  <a:lumMod val="85000"/>
                </a:schemeClr>
              </a:solidFill>
            </a:endParaRPr>
          </a:p>
        </p:txBody>
      </p:sp>
    </p:spTree>
    <p:extLst>
      <p:ext uri="{BB962C8B-B14F-4D97-AF65-F5344CB8AC3E}">
        <p14:creationId xmlns:p14="http://schemas.microsoft.com/office/powerpoint/2010/main" val="2558352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668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Responses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pPr algn="ctr"/>
            <a:endParaRPr lang="en-US" dirty="0" smtClean="0">
              <a:solidFill>
                <a:schemeClr val="bg1">
                  <a:lumMod val="50000"/>
                </a:schemeClr>
              </a:solidFill>
            </a:endParaRPr>
          </a:p>
          <a:p>
            <a:pPr marL="0" indent="0" algn="ctr">
              <a:buNone/>
            </a:pPr>
            <a:r>
              <a:rPr lang="en-US" dirty="0" smtClean="0">
                <a:solidFill>
                  <a:schemeClr val="bg1">
                    <a:lumMod val="85000"/>
                  </a:schemeClr>
                </a:solidFill>
              </a:rPr>
              <a:t>Varies across developmental stage</a:t>
            </a:r>
            <a:endParaRPr lang="en-US" dirty="0">
              <a:solidFill>
                <a:schemeClr val="bg1">
                  <a:lumMod val="85000"/>
                </a:schemeClr>
              </a:solidFill>
            </a:endParaRPr>
          </a:p>
        </p:txBody>
      </p:sp>
      <p:sp>
        <p:nvSpPr>
          <p:cNvPr id="4" name="Rounded Rectangle 3">
            <a:hlinkClick r:id="rId2" action="ppaction://hlinksldjump"/>
          </p:cNvPr>
          <p:cNvSpPr/>
          <p:nvPr/>
        </p:nvSpPr>
        <p:spPr>
          <a:xfrm>
            <a:off x="7620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Rounded Rectangle 4">
            <a:hlinkClick r:id="rId3" action="ppaction://hlinksldjump" tooltip="jhk"/>
          </p:cNvPr>
          <p:cNvSpPr/>
          <p:nvPr/>
        </p:nvSpPr>
        <p:spPr>
          <a:xfrm>
            <a:off x="35814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61722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TextBox 6"/>
          <p:cNvSpPr txBox="1"/>
          <p:nvPr/>
        </p:nvSpPr>
        <p:spPr>
          <a:xfrm>
            <a:off x="1009650" y="3939921"/>
            <a:ext cx="1485900" cy="523220"/>
          </a:xfrm>
          <a:prstGeom prst="rect">
            <a:avLst/>
          </a:prstGeom>
          <a:noFill/>
        </p:spPr>
        <p:txBody>
          <a:bodyPr wrap="square" rtlCol="0">
            <a:spAutoFit/>
          </a:bodyPr>
          <a:lstStyle/>
          <a:p>
            <a:pPr algn="ctr"/>
            <a:r>
              <a:rPr lang="en-US" sz="2800" dirty="0" smtClean="0"/>
              <a:t>Ages 4-7</a:t>
            </a:r>
            <a:endParaRPr lang="en-US" sz="2800" dirty="0"/>
          </a:p>
        </p:txBody>
      </p:sp>
      <p:sp>
        <p:nvSpPr>
          <p:cNvPr id="8" name="TextBox 7"/>
          <p:cNvSpPr txBox="1"/>
          <p:nvPr/>
        </p:nvSpPr>
        <p:spPr>
          <a:xfrm>
            <a:off x="3771900" y="3939921"/>
            <a:ext cx="1752600" cy="523220"/>
          </a:xfrm>
          <a:prstGeom prst="rect">
            <a:avLst/>
          </a:prstGeom>
          <a:noFill/>
        </p:spPr>
        <p:txBody>
          <a:bodyPr wrap="square" rtlCol="0">
            <a:spAutoFit/>
          </a:bodyPr>
          <a:lstStyle/>
          <a:p>
            <a:r>
              <a:rPr lang="en-US" sz="2800" dirty="0" smtClean="0"/>
              <a:t>Ages 7-11</a:t>
            </a:r>
            <a:endParaRPr lang="en-US" sz="2800" dirty="0"/>
          </a:p>
        </p:txBody>
      </p:sp>
      <p:sp>
        <p:nvSpPr>
          <p:cNvPr id="9" name="TextBox 8"/>
          <p:cNvSpPr txBox="1"/>
          <p:nvPr/>
        </p:nvSpPr>
        <p:spPr>
          <a:xfrm>
            <a:off x="6248400" y="3939921"/>
            <a:ext cx="1981200" cy="523220"/>
          </a:xfrm>
          <a:prstGeom prst="rect">
            <a:avLst/>
          </a:prstGeom>
          <a:noFill/>
        </p:spPr>
        <p:txBody>
          <a:bodyPr wrap="square" rtlCol="0">
            <a:spAutoFit/>
          </a:bodyPr>
          <a:lstStyle/>
          <a:p>
            <a:r>
              <a:rPr lang="en-US" sz="2800" dirty="0" smtClean="0"/>
              <a:t>Ages 12-18</a:t>
            </a:r>
            <a:endParaRPr lang="en-US" sz="2800" dirty="0"/>
          </a:p>
        </p:txBody>
      </p:sp>
    </p:spTree>
    <p:extLst>
      <p:ext uri="{BB962C8B-B14F-4D97-AF65-F5344CB8AC3E}">
        <p14:creationId xmlns:p14="http://schemas.microsoft.com/office/powerpoint/2010/main" val="2653278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B82B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Dotum" pitchFamily="34" charset="-127"/>
                <a:ea typeface="Dotum" pitchFamily="34" charset="-127"/>
              </a:rPr>
              <a:t>Responses for 12-18 year olds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a:t>Concept of </a:t>
            </a:r>
            <a:r>
              <a:rPr lang="en-US" dirty="0" smtClean="0"/>
              <a:t>Death:</a:t>
            </a:r>
            <a:r>
              <a:rPr lang="en-US" dirty="0"/>
              <a:t/>
            </a:r>
            <a:br>
              <a:rPr lang="en-US" dirty="0"/>
            </a:br>
            <a:r>
              <a:rPr lang="en-US" dirty="0">
                <a:solidFill>
                  <a:schemeClr val="bg1">
                    <a:lumMod val="85000"/>
                  </a:schemeClr>
                </a:solidFill>
              </a:rPr>
              <a:t>A more </a:t>
            </a:r>
            <a:r>
              <a:rPr lang="en-US" dirty="0" smtClean="0">
                <a:solidFill>
                  <a:schemeClr val="bg1">
                    <a:lumMod val="85000"/>
                  </a:schemeClr>
                </a:solidFill>
              </a:rPr>
              <a:t>“adult” </a:t>
            </a:r>
            <a:r>
              <a:rPr lang="en-US" dirty="0">
                <a:solidFill>
                  <a:schemeClr val="bg1">
                    <a:lumMod val="85000"/>
                  </a:schemeClr>
                </a:solidFill>
              </a:rPr>
              <a:t>approach. Ability to abstract. Beginning to conceptualize death. Work at making sense of </a:t>
            </a:r>
            <a:r>
              <a:rPr lang="en-US" dirty="0" smtClean="0">
                <a:solidFill>
                  <a:schemeClr val="bg1">
                    <a:lumMod val="85000"/>
                  </a:schemeClr>
                </a:solidFill>
              </a:rPr>
              <a:t>things.</a:t>
            </a:r>
            <a:endParaRPr lang="en-US" dirty="0">
              <a:solidFill>
                <a:schemeClr val="bg1">
                  <a:lumMod val="85000"/>
                </a:schemeClr>
              </a:solidFill>
            </a:endParaRPr>
          </a:p>
          <a:p>
            <a:r>
              <a:rPr lang="en-US" dirty="0"/>
              <a:t>Grief </a:t>
            </a:r>
            <a:r>
              <a:rPr lang="en-US" dirty="0" smtClean="0"/>
              <a:t>Response:</a:t>
            </a:r>
            <a:r>
              <a:rPr lang="en-US" dirty="0"/>
              <a:t/>
            </a:r>
            <a:br>
              <a:rPr lang="en-US" dirty="0"/>
            </a:br>
            <a:r>
              <a:rPr lang="en-US" dirty="0">
                <a:solidFill>
                  <a:schemeClr val="bg1">
                    <a:lumMod val="85000"/>
                  </a:schemeClr>
                </a:solidFill>
              </a:rPr>
              <a:t>Extreme sadness. Denial. Regression. More often willing to talk to people outside of family and peer support. Risk taking. Traditional mourning.</a:t>
            </a:r>
          </a:p>
          <a:p>
            <a:r>
              <a:rPr lang="en-US" dirty="0"/>
              <a:t>Signs of </a:t>
            </a:r>
            <a:r>
              <a:rPr lang="en-US" dirty="0" smtClean="0"/>
              <a:t>Distress:</a:t>
            </a:r>
            <a:r>
              <a:rPr lang="en-US" dirty="0"/>
              <a:t/>
            </a:r>
            <a:br>
              <a:rPr lang="en-US" dirty="0"/>
            </a:br>
            <a:r>
              <a:rPr lang="en-US" dirty="0">
                <a:solidFill>
                  <a:schemeClr val="bg1">
                    <a:lumMod val="85000"/>
                  </a:schemeClr>
                </a:solidFill>
              </a:rPr>
              <a:t>Depression. Anger often towards parents. Suicidal thoughts. Non-compliance. Rejection of former teaching. Role confusion. Acting out.</a:t>
            </a:r>
          </a:p>
          <a:p>
            <a:endParaRPr lang="en-US" dirty="0"/>
          </a:p>
        </p:txBody>
      </p:sp>
    </p:spTree>
    <p:extLst>
      <p:ext uri="{BB962C8B-B14F-4D97-AF65-F5344CB8AC3E}">
        <p14:creationId xmlns:p14="http://schemas.microsoft.com/office/powerpoint/2010/main" val="3374726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09CC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Dotum" pitchFamily="34" charset="-127"/>
                <a:ea typeface="Dotum" pitchFamily="34" charset="-127"/>
              </a:rPr>
              <a:t>Complicated Grief </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pPr algn="ctr"/>
            <a:r>
              <a:rPr lang="en-US" dirty="0" smtClean="0"/>
              <a:t>Complicated grief may require more intense counseling, outside referral</a:t>
            </a:r>
            <a:endParaRPr lang="en-US" dirty="0" smtClean="0"/>
          </a:p>
          <a:p>
            <a:endParaRPr lang="en-US" dirty="0">
              <a:solidFill>
                <a:schemeClr val="bg1">
                  <a:lumMod val="75000"/>
                </a:schemeClr>
              </a:solidFill>
            </a:endParaRPr>
          </a:p>
        </p:txBody>
      </p:sp>
      <p:graphicFrame>
        <p:nvGraphicFramePr>
          <p:cNvPr id="5" name="Diagram 4"/>
          <p:cNvGraphicFramePr/>
          <p:nvPr>
            <p:extLst>
              <p:ext uri="{D42A27DB-BD31-4B8C-83A1-F6EECF244321}">
                <p14:modId xmlns:p14="http://schemas.microsoft.com/office/powerpoint/2010/main" val="2678686676"/>
              </p:ext>
            </p:extLst>
          </p:nvPr>
        </p:nvGraphicFramePr>
        <p:xfrm>
          <a:off x="1524000" y="2286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8288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09CC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Influenced by…</a:t>
            </a:r>
            <a:endParaRPr lang="en-US" dirty="0">
              <a:solidFill>
                <a:schemeClr val="bg1"/>
              </a:solidFill>
              <a:latin typeface="Dotum" pitchFamily="34" charset="-127"/>
              <a:ea typeface="Dotum" pitchFamily="34" charset="-127"/>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23670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1697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5B6D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Cultural Factors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r>
              <a:rPr lang="en-US" dirty="0" smtClean="0"/>
              <a:t>Mourning looks different from culture to culture</a:t>
            </a:r>
          </a:p>
          <a:p>
            <a:r>
              <a:rPr lang="en-US" dirty="0" smtClean="0"/>
              <a:t>Socio-cultural</a:t>
            </a:r>
          </a:p>
          <a:p>
            <a:r>
              <a:rPr lang="en-US" dirty="0" smtClean="0"/>
              <a:t>Ethnic</a:t>
            </a:r>
          </a:p>
          <a:p>
            <a:r>
              <a:rPr lang="en-US" dirty="0" smtClean="0"/>
              <a:t>Religious/philosophical </a:t>
            </a:r>
          </a:p>
          <a:p>
            <a:r>
              <a:rPr lang="en-US" dirty="0" smtClean="0"/>
              <a:t>Afterlife, burial rites, expected attitudes of loved ones, gender differences, how to tell children</a:t>
            </a:r>
            <a:endParaRPr lang="en-US" dirty="0"/>
          </a:p>
        </p:txBody>
      </p:sp>
    </p:spTree>
    <p:extLst>
      <p:ext uri="{BB962C8B-B14F-4D97-AF65-F5344CB8AC3E}">
        <p14:creationId xmlns:p14="http://schemas.microsoft.com/office/powerpoint/2010/main" val="3701607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ED5E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50000"/>
                  </a:schemeClr>
                </a:solidFill>
                <a:latin typeface="Dotum" pitchFamily="34" charset="-127"/>
                <a:ea typeface="Dotum" pitchFamily="34" charset="-127"/>
              </a:rPr>
              <a:t>Exploring personal reactions</a:t>
            </a:r>
            <a:endParaRPr lang="en-US" dirty="0">
              <a:solidFill>
                <a:schemeClr val="bg1">
                  <a:lumMod val="50000"/>
                </a:schemeClr>
              </a:solidFill>
              <a:latin typeface="Dotum" pitchFamily="34" charset="-127"/>
              <a:ea typeface="Dotum" pitchFamily="34" charset="-127"/>
            </a:endParaRPr>
          </a:p>
        </p:txBody>
      </p:sp>
      <p:sp>
        <p:nvSpPr>
          <p:cNvPr id="3" name="Content Placeholder 2"/>
          <p:cNvSpPr>
            <a:spLocks noGrp="1"/>
          </p:cNvSpPr>
          <p:nvPr>
            <p:ph idx="1"/>
          </p:nvPr>
        </p:nvSpPr>
        <p:spPr/>
        <p:txBody>
          <a:bodyPr/>
          <a:lstStyle/>
          <a:p>
            <a:r>
              <a:rPr lang="en-US" dirty="0" smtClean="0"/>
              <a:t>Sensitive topic</a:t>
            </a:r>
          </a:p>
          <a:p>
            <a:r>
              <a:rPr lang="en-US" dirty="0" smtClean="0"/>
              <a:t>People often avoid thinking about it</a:t>
            </a:r>
          </a:p>
          <a:p>
            <a:r>
              <a:rPr lang="en-US" dirty="0" smtClean="0"/>
              <a:t>Must know our own attitudes and fears</a:t>
            </a:r>
          </a:p>
          <a:p>
            <a:r>
              <a:rPr lang="en-US" dirty="0" smtClean="0"/>
              <a:t>Consider how this might impact your work with grieving students</a:t>
            </a:r>
            <a:endParaRPr lang="en-US" dirty="0"/>
          </a:p>
        </p:txBody>
      </p:sp>
    </p:spTree>
    <p:extLst>
      <p:ext uri="{BB962C8B-B14F-4D97-AF65-F5344CB8AC3E}">
        <p14:creationId xmlns:p14="http://schemas.microsoft.com/office/powerpoint/2010/main" val="4149761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otum" pitchFamily="34" charset="-127"/>
                <a:ea typeface="Dotum" pitchFamily="34" charset="-127"/>
              </a:rPr>
              <a:t>ASCA National Model</a:t>
            </a:r>
            <a:endParaRPr lang="en-US" dirty="0">
              <a:latin typeface="Dotum" pitchFamily="34" charset="-127"/>
              <a:ea typeface="Dotum" pitchFamily="34" charset="-127"/>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4"/>
                </a:solidFill>
              </a:rPr>
              <a:t>IV-A-9. </a:t>
            </a:r>
            <a:r>
              <a:rPr lang="en-US" dirty="0" smtClean="0"/>
              <a:t>Providing responsive services, including grief and bereavement </a:t>
            </a:r>
          </a:p>
          <a:p>
            <a:r>
              <a:rPr lang="en-US" dirty="0" smtClean="0">
                <a:solidFill>
                  <a:schemeClr val="accent4"/>
                </a:solidFill>
              </a:rPr>
              <a:t>IV-B-3c. </a:t>
            </a:r>
            <a:r>
              <a:rPr lang="en-US" dirty="0" smtClean="0"/>
              <a:t>Demonstrates an ability to provide counseling for students during times of transition, separation, heightened stress and critical change</a:t>
            </a:r>
          </a:p>
          <a:p>
            <a:r>
              <a:rPr lang="en-US" dirty="0" smtClean="0">
                <a:solidFill>
                  <a:schemeClr val="accent4"/>
                </a:solidFill>
              </a:rPr>
              <a:t>IV-C-2. </a:t>
            </a:r>
            <a:r>
              <a:rPr lang="en-US" dirty="0" smtClean="0"/>
              <a:t>School counselors coordinate and facilitate counseling and other services to ensure all students receive the care they need, even though school counselors may not personally provide the care themselves</a:t>
            </a:r>
            <a:endParaRPr lang="en-US" dirty="0"/>
          </a:p>
        </p:txBody>
      </p:sp>
    </p:spTree>
    <p:extLst>
      <p:ext uri="{BB962C8B-B14F-4D97-AF65-F5344CB8AC3E}">
        <p14:creationId xmlns:p14="http://schemas.microsoft.com/office/powerpoint/2010/main" val="3592442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5101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Objectives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normAutofit/>
          </a:bodyPr>
          <a:lstStyle/>
          <a:p>
            <a:r>
              <a:rPr lang="en-US" dirty="0" smtClean="0">
                <a:solidFill>
                  <a:schemeClr val="bg1">
                    <a:lumMod val="50000"/>
                  </a:schemeClr>
                </a:solidFill>
              </a:rPr>
              <a:t>Common causes </a:t>
            </a:r>
            <a:r>
              <a:rPr lang="en-US" dirty="0" smtClean="0">
                <a:solidFill>
                  <a:schemeClr val="bg1">
                    <a:lumMod val="50000"/>
                  </a:schemeClr>
                </a:solidFill>
              </a:rPr>
              <a:t>of childhood grief and loss</a:t>
            </a:r>
          </a:p>
          <a:p>
            <a:r>
              <a:rPr lang="en-US" dirty="0" smtClean="0">
                <a:solidFill>
                  <a:schemeClr val="bg1">
                    <a:lumMod val="50000"/>
                  </a:schemeClr>
                </a:solidFill>
              </a:rPr>
              <a:t>Developmental factors</a:t>
            </a:r>
            <a:endParaRPr lang="en-US" dirty="0" smtClean="0">
              <a:solidFill>
                <a:schemeClr val="bg1">
                  <a:lumMod val="50000"/>
                </a:schemeClr>
              </a:solidFill>
            </a:endParaRPr>
          </a:p>
          <a:p>
            <a:r>
              <a:rPr lang="en-US" dirty="0" smtClean="0">
                <a:solidFill>
                  <a:schemeClr val="bg1">
                    <a:lumMod val="50000"/>
                  </a:schemeClr>
                </a:solidFill>
              </a:rPr>
              <a:t>Identify normal and complicated reactions to loss and bereavement </a:t>
            </a:r>
          </a:p>
          <a:p>
            <a:r>
              <a:rPr lang="en-US" dirty="0" smtClean="0">
                <a:solidFill>
                  <a:schemeClr val="bg1">
                    <a:lumMod val="50000"/>
                  </a:schemeClr>
                </a:solidFill>
              </a:rPr>
              <a:t>Personal and cultural factors</a:t>
            </a:r>
            <a:endParaRPr lang="en-US" dirty="0" smtClean="0">
              <a:solidFill>
                <a:schemeClr val="bg1">
                  <a:lumMod val="50000"/>
                </a:schemeClr>
              </a:solidFill>
            </a:endParaRPr>
          </a:p>
          <a:p>
            <a:r>
              <a:rPr lang="en-US" dirty="0" smtClean="0">
                <a:solidFill>
                  <a:schemeClr val="bg1">
                    <a:lumMod val="50000"/>
                  </a:schemeClr>
                </a:solidFill>
              </a:rPr>
              <a:t>Role of the school counselor</a:t>
            </a:r>
            <a:endParaRPr lang="en-US" dirty="0" smtClean="0">
              <a:solidFill>
                <a:schemeClr val="bg1">
                  <a:lumMod val="50000"/>
                </a:schemeClr>
              </a:solidFill>
            </a:endParaRPr>
          </a:p>
          <a:p>
            <a:r>
              <a:rPr lang="en-US" dirty="0" smtClean="0">
                <a:solidFill>
                  <a:schemeClr val="bg1">
                    <a:lumMod val="50000"/>
                  </a:schemeClr>
                </a:solidFill>
              </a:rPr>
              <a:t>Interventions</a:t>
            </a:r>
            <a:endParaRPr lang="en-US" dirty="0" smtClean="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1111623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B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otum"/>
              </a:rPr>
              <a:t>What is our purpose?</a:t>
            </a:r>
            <a:endParaRPr lang="en-US" dirty="0">
              <a:latin typeface="Dotum"/>
            </a:endParaRPr>
          </a:p>
        </p:txBody>
      </p:sp>
      <p:sp>
        <p:nvSpPr>
          <p:cNvPr id="3" name="Content Placeholder 2"/>
          <p:cNvSpPr>
            <a:spLocks noGrp="1"/>
          </p:cNvSpPr>
          <p:nvPr>
            <p:ph idx="1"/>
          </p:nvPr>
        </p:nvSpPr>
        <p:spPr/>
        <p:txBody>
          <a:bodyPr/>
          <a:lstStyle/>
          <a:p>
            <a:r>
              <a:rPr lang="en-US" dirty="0" smtClean="0"/>
              <a:t>Grief is a natural process</a:t>
            </a:r>
            <a:endParaRPr lang="en-US" sz="2000" dirty="0" smtClean="0"/>
          </a:p>
          <a:p>
            <a:r>
              <a:rPr lang="en-US" dirty="0" smtClean="0"/>
              <a:t>Most will eventually be fine</a:t>
            </a:r>
          </a:p>
          <a:p>
            <a:r>
              <a:rPr lang="en-US" dirty="0" smtClean="0"/>
              <a:t>Current research focusing on limitations of grief counseling &amp; potentially harmful effects</a:t>
            </a:r>
          </a:p>
          <a:p>
            <a:r>
              <a:rPr lang="en-US" dirty="0" smtClean="0"/>
              <a:t>Although we are not grief counselors, what can we do?</a:t>
            </a:r>
          </a:p>
          <a:p>
            <a:r>
              <a:rPr lang="en-US" dirty="0">
                <a:solidFill>
                  <a:schemeClr val="accent4"/>
                </a:solidFill>
              </a:rPr>
              <a:t>Support the child at school</a:t>
            </a:r>
          </a:p>
          <a:p>
            <a:endParaRPr lang="en-US" dirty="0"/>
          </a:p>
        </p:txBody>
      </p:sp>
    </p:spTree>
    <p:extLst>
      <p:ext uri="{BB962C8B-B14F-4D97-AF65-F5344CB8AC3E}">
        <p14:creationId xmlns:p14="http://schemas.microsoft.com/office/powerpoint/2010/main" val="263864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5B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otum" pitchFamily="34" charset="-127"/>
                <a:ea typeface="Dotum" pitchFamily="34" charset="-127"/>
              </a:rPr>
              <a:t>In the school...</a:t>
            </a:r>
            <a:endParaRPr lang="en-US" dirty="0">
              <a:latin typeface="Dotum" pitchFamily="34" charset="-127"/>
              <a:ea typeface="Dotum" pitchFamily="34" charset="-127"/>
            </a:endParaRPr>
          </a:p>
        </p:txBody>
      </p:sp>
      <p:sp>
        <p:nvSpPr>
          <p:cNvPr id="3" name="Content Placeholder 2"/>
          <p:cNvSpPr>
            <a:spLocks noGrp="1"/>
          </p:cNvSpPr>
          <p:nvPr>
            <p:ph idx="1"/>
          </p:nvPr>
        </p:nvSpPr>
        <p:spPr/>
        <p:txBody>
          <a:bodyPr/>
          <a:lstStyle/>
          <a:p>
            <a:r>
              <a:rPr lang="en-US" dirty="0" smtClean="0"/>
              <a:t>Before a student returns after a traumatic loss</a:t>
            </a:r>
          </a:p>
          <a:p>
            <a:pPr marL="457200" lvl="1" indent="0">
              <a:buNone/>
            </a:pPr>
            <a:r>
              <a:rPr lang="en-US" dirty="0" smtClean="0">
                <a:solidFill>
                  <a:schemeClr val="bg1">
                    <a:lumMod val="50000"/>
                  </a:schemeClr>
                </a:solidFill>
              </a:rPr>
              <a:t>Talk with the student</a:t>
            </a:r>
          </a:p>
          <a:p>
            <a:pPr marL="457200" lvl="1" indent="0">
              <a:buNone/>
            </a:pPr>
            <a:r>
              <a:rPr lang="en-US" dirty="0" smtClean="0">
                <a:solidFill>
                  <a:schemeClr val="bg1">
                    <a:lumMod val="50000"/>
                  </a:schemeClr>
                </a:solidFill>
              </a:rPr>
              <a:t>Talk with the parent, if possible</a:t>
            </a:r>
          </a:p>
          <a:p>
            <a:pPr marL="457200" lvl="1" indent="0">
              <a:buNone/>
            </a:pPr>
            <a:r>
              <a:rPr lang="en-US" dirty="0" smtClean="0">
                <a:solidFill>
                  <a:schemeClr val="bg1">
                    <a:lumMod val="50000"/>
                  </a:schemeClr>
                </a:solidFill>
              </a:rPr>
              <a:t>Talk with the class</a:t>
            </a:r>
          </a:p>
          <a:p>
            <a:pPr marL="457200" lvl="1" indent="0">
              <a:buNone/>
            </a:pPr>
            <a:r>
              <a:rPr lang="en-US" dirty="0" smtClean="0">
                <a:solidFill>
                  <a:schemeClr val="bg1">
                    <a:lumMod val="50000"/>
                  </a:schemeClr>
                </a:solidFill>
              </a:rPr>
              <a:t>Provide a way for students to reach out to their friend</a:t>
            </a:r>
          </a:p>
          <a:p>
            <a:endParaRPr lang="en-US" dirty="0"/>
          </a:p>
        </p:txBody>
      </p:sp>
      <p:pic>
        <p:nvPicPr>
          <p:cNvPr id="3074" name="Picture 2" descr="C:\Users\lacee\AppData\Local\Microsoft\Windows\Temporary Internet Files\Content.IE5\Y5ZCG30F\MC900441809[1].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8862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186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08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Dotum" pitchFamily="34" charset="-127"/>
                <a:ea typeface="Dotum" pitchFamily="34" charset="-127"/>
              </a:rPr>
              <a:t>In the school...</a:t>
            </a:r>
            <a:endParaRPr lang="en-US" dirty="0">
              <a:latin typeface="Dotum" pitchFamily="34" charset="-127"/>
              <a:ea typeface="Dotum" pitchFamily="34" charset="-127"/>
            </a:endParaRPr>
          </a:p>
        </p:txBody>
      </p:sp>
      <p:sp>
        <p:nvSpPr>
          <p:cNvPr id="3" name="Content Placeholder 2"/>
          <p:cNvSpPr>
            <a:spLocks noGrp="1"/>
          </p:cNvSpPr>
          <p:nvPr>
            <p:ph idx="1"/>
          </p:nvPr>
        </p:nvSpPr>
        <p:spPr/>
        <p:txBody>
          <a:bodyPr>
            <a:normAutofit/>
          </a:bodyPr>
          <a:lstStyle/>
          <a:p>
            <a:r>
              <a:rPr lang="en-US" dirty="0" smtClean="0"/>
              <a:t>School wide</a:t>
            </a:r>
          </a:p>
          <a:p>
            <a:pPr marL="0" indent="0">
              <a:buNone/>
            </a:pPr>
            <a:r>
              <a:rPr lang="en-US" dirty="0" smtClean="0">
                <a:solidFill>
                  <a:schemeClr val="bg1">
                    <a:lumMod val="75000"/>
                  </a:schemeClr>
                </a:solidFill>
              </a:rPr>
              <a:t>	</a:t>
            </a:r>
            <a:r>
              <a:rPr lang="en-US" sz="3000" dirty="0" smtClean="0">
                <a:solidFill>
                  <a:schemeClr val="bg1">
                    <a:lumMod val="50000"/>
                  </a:schemeClr>
                </a:solidFill>
              </a:rPr>
              <a:t>Let teachers know what to expect &amp; what 	they can do</a:t>
            </a:r>
          </a:p>
          <a:p>
            <a:pPr marL="0" indent="0">
              <a:buNone/>
            </a:pPr>
            <a:r>
              <a:rPr lang="en-US" sz="3000" dirty="0" smtClean="0">
                <a:solidFill>
                  <a:schemeClr val="bg1">
                    <a:lumMod val="50000"/>
                  </a:schemeClr>
                </a:solidFill>
              </a:rPr>
              <a:t>	Be available for teacher support</a:t>
            </a:r>
          </a:p>
          <a:p>
            <a:pPr marL="0" indent="0">
              <a:buNone/>
            </a:pPr>
            <a:r>
              <a:rPr lang="en-US" sz="3000" dirty="0" smtClean="0">
                <a:solidFill>
                  <a:schemeClr val="bg1">
                    <a:lumMod val="50000"/>
                  </a:schemeClr>
                </a:solidFill>
              </a:rPr>
              <a:t>	Encourage routine</a:t>
            </a:r>
          </a:p>
          <a:p>
            <a:pPr marL="0" lvl="1" indent="0">
              <a:buNone/>
            </a:pPr>
            <a:r>
              <a:rPr lang="en-US" sz="3000" dirty="0" smtClean="0">
                <a:solidFill>
                  <a:schemeClr val="bg1">
                    <a:lumMod val="50000"/>
                  </a:schemeClr>
                </a:solidFill>
              </a:rPr>
              <a:t>	Provide both structure and flexibility</a:t>
            </a:r>
          </a:p>
          <a:p>
            <a:pPr marL="0" indent="0">
              <a:buNone/>
            </a:pPr>
            <a:r>
              <a:rPr lang="en-US" sz="3000" dirty="0" smtClean="0">
                <a:solidFill>
                  <a:schemeClr val="bg1">
                    <a:lumMod val="50000"/>
                  </a:schemeClr>
                </a:solidFill>
              </a:rPr>
              <a:t>	Set and enforce limits</a:t>
            </a:r>
          </a:p>
          <a:p>
            <a:pPr marL="0" indent="0">
              <a:buNone/>
            </a:pPr>
            <a:r>
              <a:rPr lang="en-US" sz="3000" dirty="0" smtClean="0">
                <a:solidFill>
                  <a:schemeClr val="bg1">
                    <a:lumMod val="50000"/>
                  </a:schemeClr>
                </a:solidFill>
              </a:rPr>
              <a:t>	Do not act as if nothing happened</a:t>
            </a:r>
          </a:p>
          <a:p>
            <a:pPr marL="457200" lvl="1" indent="0">
              <a:buNone/>
            </a:pPr>
            <a:endParaRPr lang="en-US" dirty="0">
              <a:solidFill>
                <a:schemeClr val="bg1">
                  <a:lumMod val="50000"/>
                </a:schemeClr>
              </a:solidFill>
            </a:endParaRPr>
          </a:p>
        </p:txBody>
      </p:sp>
    </p:spTree>
    <p:extLst>
      <p:ext uri="{BB962C8B-B14F-4D97-AF65-F5344CB8AC3E}">
        <p14:creationId xmlns:p14="http://schemas.microsoft.com/office/powerpoint/2010/main" val="884891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E94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Ages 4-7</a:t>
            </a:r>
            <a:endParaRPr lang="en-US" dirty="0"/>
          </a:p>
        </p:txBody>
      </p:sp>
      <p:sp>
        <p:nvSpPr>
          <p:cNvPr id="3" name="Content Placeholder 2"/>
          <p:cNvSpPr>
            <a:spLocks noGrp="1"/>
          </p:cNvSpPr>
          <p:nvPr>
            <p:ph idx="1"/>
          </p:nvPr>
        </p:nvSpPr>
        <p:spPr/>
        <p:txBody>
          <a:bodyPr/>
          <a:lstStyle/>
          <a:p>
            <a:r>
              <a:rPr lang="en-US" dirty="0" smtClean="0"/>
              <a:t>Art projects and drawings</a:t>
            </a:r>
          </a:p>
          <a:p>
            <a:r>
              <a:rPr lang="en-US" dirty="0" smtClean="0"/>
              <a:t>Balloon with a message</a:t>
            </a:r>
          </a:p>
          <a:p>
            <a:r>
              <a:rPr lang="en-US" dirty="0" smtClean="0"/>
              <a:t>Books: When Dinosaurs Die, Badger’s Parting Gifts</a:t>
            </a:r>
          </a:p>
          <a:p>
            <a:endParaRPr lang="en-US"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19600"/>
            <a:ext cx="2305050" cy="2132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557294"/>
            <a:ext cx="24574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695407"/>
            <a:ext cx="238125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0808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EA5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Dotum" pitchFamily="34" charset="-127"/>
                <a:ea typeface="Dotum" pitchFamily="34" charset="-127"/>
              </a:rPr>
              <a:t>Interventions</a:t>
            </a:r>
            <a:endParaRPr lang="en-US" dirty="0">
              <a:solidFill>
                <a:schemeClr val="accent4">
                  <a:lumMod val="50000"/>
                </a:schemeClr>
              </a:solidFill>
              <a:latin typeface="Dotum" pitchFamily="34" charset="-127"/>
              <a:ea typeface="Dotum" pitchFamily="34" charset="-127"/>
            </a:endParaRPr>
          </a:p>
        </p:txBody>
      </p:sp>
      <p:sp>
        <p:nvSpPr>
          <p:cNvPr id="3" name="Content Placeholder 2"/>
          <p:cNvSpPr>
            <a:spLocks noGrp="1"/>
          </p:cNvSpPr>
          <p:nvPr>
            <p:ph idx="1"/>
          </p:nvPr>
        </p:nvSpPr>
        <p:spPr/>
        <p:txBody>
          <a:bodyPr/>
          <a:lstStyle/>
          <a:p>
            <a:pPr algn="ctr"/>
            <a:endParaRPr lang="en-US" dirty="0" smtClean="0">
              <a:solidFill>
                <a:schemeClr val="bg1">
                  <a:lumMod val="50000"/>
                </a:schemeClr>
              </a:solidFill>
            </a:endParaRPr>
          </a:p>
          <a:p>
            <a:pPr marL="0" indent="0" algn="ctr">
              <a:buNone/>
            </a:pPr>
            <a:r>
              <a:rPr lang="en-US" dirty="0" smtClean="0">
                <a:solidFill>
                  <a:schemeClr val="bg1">
                    <a:lumMod val="50000"/>
                  </a:schemeClr>
                </a:solidFill>
              </a:rPr>
              <a:t>Varies across developmental stage</a:t>
            </a:r>
            <a:endParaRPr lang="en-US" dirty="0">
              <a:solidFill>
                <a:schemeClr val="bg1">
                  <a:lumMod val="50000"/>
                </a:schemeClr>
              </a:solidFill>
            </a:endParaRPr>
          </a:p>
        </p:txBody>
      </p:sp>
      <p:sp>
        <p:nvSpPr>
          <p:cNvPr id="4" name="Rounded Rectangle 3">
            <a:hlinkClick r:id="rId2" action="ppaction://hlinksldjump"/>
          </p:cNvPr>
          <p:cNvSpPr/>
          <p:nvPr/>
        </p:nvSpPr>
        <p:spPr>
          <a:xfrm>
            <a:off x="762000" y="3461656"/>
            <a:ext cx="1981200" cy="15240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 name="Rounded Rectangle 4">
            <a:hlinkClick r:id="rId3" action="ppaction://hlinksldjump" tooltip="jhk"/>
          </p:cNvPr>
          <p:cNvSpPr/>
          <p:nvPr/>
        </p:nvSpPr>
        <p:spPr>
          <a:xfrm>
            <a:off x="3581400" y="3461656"/>
            <a:ext cx="1981200" cy="15240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6172200" y="3461656"/>
            <a:ext cx="1981200" cy="15240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TextBox 6"/>
          <p:cNvSpPr txBox="1"/>
          <p:nvPr/>
        </p:nvSpPr>
        <p:spPr>
          <a:xfrm>
            <a:off x="1009650" y="3939921"/>
            <a:ext cx="1485900" cy="523220"/>
          </a:xfrm>
          <a:prstGeom prst="rect">
            <a:avLst/>
          </a:prstGeom>
          <a:noFill/>
        </p:spPr>
        <p:txBody>
          <a:bodyPr wrap="square" rtlCol="0">
            <a:spAutoFit/>
          </a:bodyPr>
          <a:lstStyle/>
          <a:p>
            <a:pPr algn="ctr"/>
            <a:r>
              <a:rPr lang="en-US" sz="2800" dirty="0" smtClean="0"/>
              <a:t>Ages 4-7</a:t>
            </a:r>
            <a:endParaRPr lang="en-US" sz="2800" dirty="0"/>
          </a:p>
        </p:txBody>
      </p:sp>
      <p:sp>
        <p:nvSpPr>
          <p:cNvPr id="8" name="TextBox 7"/>
          <p:cNvSpPr txBox="1"/>
          <p:nvPr/>
        </p:nvSpPr>
        <p:spPr>
          <a:xfrm>
            <a:off x="3771900" y="3939921"/>
            <a:ext cx="1752600" cy="523220"/>
          </a:xfrm>
          <a:prstGeom prst="rect">
            <a:avLst/>
          </a:prstGeom>
          <a:noFill/>
        </p:spPr>
        <p:txBody>
          <a:bodyPr wrap="square" rtlCol="0">
            <a:spAutoFit/>
          </a:bodyPr>
          <a:lstStyle/>
          <a:p>
            <a:r>
              <a:rPr lang="en-US" sz="2800" dirty="0" smtClean="0"/>
              <a:t>Ages 7-11</a:t>
            </a:r>
            <a:endParaRPr lang="en-US" sz="2800" dirty="0"/>
          </a:p>
        </p:txBody>
      </p:sp>
      <p:sp>
        <p:nvSpPr>
          <p:cNvPr id="9" name="TextBox 8"/>
          <p:cNvSpPr txBox="1"/>
          <p:nvPr/>
        </p:nvSpPr>
        <p:spPr>
          <a:xfrm>
            <a:off x="6248400" y="3939921"/>
            <a:ext cx="1981200" cy="523220"/>
          </a:xfrm>
          <a:prstGeom prst="rect">
            <a:avLst/>
          </a:prstGeom>
          <a:noFill/>
        </p:spPr>
        <p:txBody>
          <a:bodyPr wrap="square" rtlCol="0">
            <a:spAutoFit/>
          </a:bodyPr>
          <a:lstStyle/>
          <a:p>
            <a:r>
              <a:rPr lang="en-US" sz="2800" dirty="0" smtClean="0"/>
              <a:t>Ages 12-18</a:t>
            </a:r>
            <a:endParaRPr lang="en-US" sz="2800" dirty="0"/>
          </a:p>
        </p:txBody>
      </p:sp>
    </p:spTree>
    <p:extLst>
      <p:ext uri="{BB962C8B-B14F-4D97-AF65-F5344CB8AC3E}">
        <p14:creationId xmlns:p14="http://schemas.microsoft.com/office/powerpoint/2010/main" val="2259029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E94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Ages 7-11</a:t>
            </a:r>
            <a:endParaRPr lang="en-US" dirty="0"/>
          </a:p>
        </p:txBody>
      </p:sp>
      <p:sp>
        <p:nvSpPr>
          <p:cNvPr id="3" name="Content Placeholder 2"/>
          <p:cNvSpPr>
            <a:spLocks noGrp="1"/>
          </p:cNvSpPr>
          <p:nvPr>
            <p:ph idx="1"/>
          </p:nvPr>
        </p:nvSpPr>
        <p:spPr/>
        <p:txBody>
          <a:bodyPr/>
          <a:lstStyle/>
          <a:p>
            <a:r>
              <a:rPr lang="en-US" dirty="0" smtClean="0"/>
              <a:t>Acrostic poems</a:t>
            </a:r>
          </a:p>
          <a:p>
            <a:r>
              <a:rPr lang="en-US" dirty="0" smtClean="0"/>
              <a:t>Colleges</a:t>
            </a:r>
          </a:p>
          <a:p>
            <a:r>
              <a:rPr lang="en-US" dirty="0" smtClean="0"/>
              <a:t>GTI- supported by research, $28</a:t>
            </a:r>
          </a:p>
          <a:p>
            <a:r>
              <a:rPr lang="en-US" dirty="0" smtClean="0"/>
              <a:t>Relaxation techniques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4167" y="4169229"/>
            <a:ext cx="200086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169229"/>
            <a:ext cx="193624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91944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EA5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Dotum" pitchFamily="34" charset="-127"/>
                <a:ea typeface="Dotum" pitchFamily="34" charset="-127"/>
              </a:rPr>
              <a:t>Interventions</a:t>
            </a:r>
            <a:endParaRPr lang="en-US" dirty="0">
              <a:solidFill>
                <a:schemeClr val="accent4">
                  <a:lumMod val="50000"/>
                </a:schemeClr>
              </a:solidFill>
              <a:latin typeface="Dotum" pitchFamily="34" charset="-127"/>
              <a:ea typeface="Dotum" pitchFamily="34" charset="-127"/>
            </a:endParaRPr>
          </a:p>
        </p:txBody>
      </p:sp>
      <p:sp>
        <p:nvSpPr>
          <p:cNvPr id="3" name="Content Placeholder 2"/>
          <p:cNvSpPr>
            <a:spLocks noGrp="1"/>
          </p:cNvSpPr>
          <p:nvPr>
            <p:ph idx="1"/>
          </p:nvPr>
        </p:nvSpPr>
        <p:spPr/>
        <p:txBody>
          <a:bodyPr/>
          <a:lstStyle/>
          <a:p>
            <a:pPr algn="ctr"/>
            <a:endParaRPr lang="en-US" dirty="0" smtClean="0">
              <a:solidFill>
                <a:schemeClr val="bg1">
                  <a:lumMod val="50000"/>
                </a:schemeClr>
              </a:solidFill>
            </a:endParaRPr>
          </a:p>
          <a:p>
            <a:pPr marL="0" indent="0" algn="ctr">
              <a:buNone/>
            </a:pPr>
            <a:r>
              <a:rPr lang="en-US" dirty="0" smtClean="0">
                <a:solidFill>
                  <a:schemeClr val="bg1">
                    <a:lumMod val="50000"/>
                  </a:schemeClr>
                </a:solidFill>
              </a:rPr>
              <a:t>Varies across developmental stage</a:t>
            </a:r>
            <a:endParaRPr lang="en-US" dirty="0">
              <a:solidFill>
                <a:schemeClr val="bg1">
                  <a:lumMod val="50000"/>
                </a:schemeClr>
              </a:solidFill>
            </a:endParaRPr>
          </a:p>
        </p:txBody>
      </p:sp>
      <p:sp>
        <p:nvSpPr>
          <p:cNvPr id="4" name="Rounded Rectangle 3">
            <a:hlinkClick r:id="rId2" action="ppaction://hlinksldjump"/>
          </p:cNvPr>
          <p:cNvSpPr/>
          <p:nvPr/>
        </p:nvSpPr>
        <p:spPr>
          <a:xfrm>
            <a:off x="762000" y="3461656"/>
            <a:ext cx="1981200" cy="15240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 name="Rounded Rectangle 4">
            <a:hlinkClick r:id="rId3" action="ppaction://hlinksldjump" tooltip="jhk"/>
          </p:cNvPr>
          <p:cNvSpPr/>
          <p:nvPr/>
        </p:nvSpPr>
        <p:spPr>
          <a:xfrm>
            <a:off x="3581400" y="3461656"/>
            <a:ext cx="1981200" cy="15240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6172200" y="3461656"/>
            <a:ext cx="1981200" cy="15240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TextBox 6"/>
          <p:cNvSpPr txBox="1"/>
          <p:nvPr/>
        </p:nvSpPr>
        <p:spPr>
          <a:xfrm>
            <a:off x="1009650" y="3939921"/>
            <a:ext cx="1485900" cy="523220"/>
          </a:xfrm>
          <a:prstGeom prst="rect">
            <a:avLst/>
          </a:prstGeom>
          <a:noFill/>
        </p:spPr>
        <p:txBody>
          <a:bodyPr wrap="square" rtlCol="0">
            <a:spAutoFit/>
          </a:bodyPr>
          <a:lstStyle/>
          <a:p>
            <a:pPr algn="ctr"/>
            <a:r>
              <a:rPr lang="en-US" sz="2800" dirty="0" smtClean="0"/>
              <a:t>Ages 4-7</a:t>
            </a:r>
            <a:endParaRPr lang="en-US" sz="2800" dirty="0"/>
          </a:p>
        </p:txBody>
      </p:sp>
      <p:sp>
        <p:nvSpPr>
          <p:cNvPr id="8" name="TextBox 7"/>
          <p:cNvSpPr txBox="1"/>
          <p:nvPr/>
        </p:nvSpPr>
        <p:spPr>
          <a:xfrm>
            <a:off x="3771900" y="3939921"/>
            <a:ext cx="1752600" cy="523220"/>
          </a:xfrm>
          <a:prstGeom prst="rect">
            <a:avLst/>
          </a:prstGeom>
          <a:noFill/>
        </p:spPr>
        <p:txBody>
          <a:bodyPr wrap="square" rtlCol="0">
            <a:spAutoFit/>
          </a:bodyPr>
          <a:lstStyle/>
          <a:p>
            <a:r>
              <a:rPr lang="en-US" sz="2800" dirty="0" smtClean="0"/>
              <a:t>Ages 7-11</a:t>
            </a:r>
            <a:endParaRPr lang="en-US" sz="2800" dirty="0"/>
          </a:p>
        </p:txBody>
      </p:sp>
      <p:sp>
        <p:nvSpPr>
          <p:cNvPr id="9" name="TextBox 8"/>
          <p:cNvSpPr txBox="1"/>
          <p:nvPr/>
        </p:nvSpPr>
        <p:spPr>
          <a:xfrm>
            <a:off x="6248400" y="3939921"/>
            <a:ext cx="1981200" cy="523220"/>
          </a:xfrm>
          <a:prstGeom prst="rect">
            <a:avLst/>
          </a:prstGeom>
          <a:noFill/>
        </p:spPr>
        <p:txBody>
          <a:bodyPr wrap="square" rtlCol="0">
            <a:spAutoFit/>
          </a:bodyPr>
          <a:lstStyle/>
          <a:p>
            <a:r>
              <a:rPr lang="en-US" sz="2800" dirty="0" smtClean="0"/>
              <a:t>Ages 12-18</a:t>
            </a:r>
            <a:endParaRPr lang="en-US" sz="2800" dirty="0"/>
          </a:p>
        </p:txBody>
      </p:sp>
    </p:spTree>
    <p:extLst>
      <p:ext uri="{BB962C8B-B14F-4D97-AF65-F5344CB8AC3E}">
        <p14:creationId xmlns:p14="http://schemas.microsoft.com/office/powerpoint/2010/main" val="22590299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E94C"/>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4630479"/>
            <a:ext cx="2627460" cy="1816200"/>
          </a:xfrm>
          <a:prstGeom prst="rect">
            <a:avLst/>
          </a:prstGeom>
        </p:spPr>
      </p:pic>
      <p:sp>
        <p:nvSpPr>
          <p:cNvPr id="2" name="Title 1"/>
          <p:cNvSpPr>
            <a:spLocks noGrp="1"/>
          </p:cNvSpPr>
          <p:nvPr>
            <p:ph type="title"/>
          </p:nvPr>
        </p:nvSpPr>
        <p:spPr/>
        <p:txBody>
          <a:bodyPr/>
          <a:lstStyle/>
          <a:p>
            <a:r>
              <a:rPr lang="en-US" dirty="0" smtClean="0"/>
              <a:t>Ages 12-18</a:t>
            </a:r>
            <a:endParaRPr lang="en-US" dirty="0"/>
          </a:p>
        </p:txBody>
      </p:sp>
      <p:sp>
        <p:nvSpPr>
          <p:cNvPr id="3" name="Content Placeholder 2"/>
          <p:cNvSpPr>
            <a:spLocks noGrp="1"/>
          </p:cNvSpPr>
          <p:nvPr>
            <p:ph idx="1"/>
          </p:nvPr>
        </p:nvSpPr>
        <p:spPr/>
        <p:txBody>
          <a:bodyPr/>
          <a:lstStyle/>
          <a:p>
            <a:r>
              <a:rPr lang="en-US" dirty="0" err="1" smtClean="0"/>
              <a:t>Wordle</a:t>
            </a:r>
            <a:endParaRPr lang="en-US" dirty="0" smtClean="0"/>
          </a:p>
          <a:p>
            <a:r>
              <a:rPr lang="en-US" dirty="0" smtClean="0"/>
              <a:t>Journaling/letter writing</a:t>
            </a:r>
          </a:p>
          <a:p>
            <a:r>
              <a:rPr lang="en-US" dirty="0"/>
              <a:t>Inside/outside art </a:t>
            </a:r>
            <a:r>
              <a:rPr lang="en-US" dirty="0" smtClean="0"/>
              <a:t>activity</a:t>
            </a:r>
          </a:p>
          <a:p>
            <a:r>
              <a:rPr lang="en-US" dirty="0" smtClean="0"/>
              <a:t>Books-for lots of situations</a:t>
            </a:r>
          </a:p>
          <a:p>
            <a:r>
              <a:rPr lang="en-US" dirty="0" smtClean="0"/>
              <a:t>When you get angry/sad cards</a:t>
            </a:r>
          </a:p>
          <a:p>
            <a:endParaRPr lang="en-US" dirty="0" smtClean="0"/>
          </a:p>
        </p:txBody>
      </p:sp>
    </p:spTree>
    <p:extLst>
      <p:ext uri="{BB962C8B-B14F-4D97-AF65-F5344CB8AC3E}">
        <p14:creationId xmlns:p14="http://schemas.microsoft.com/office/powerpoint/2010/main" val="787763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E10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Grief and loss are unique for each </a:t>
            </a:r>
            <a:r>
              <a:rPr lang="en-US" dirty="0" smtClean="0"/>
              <a:t>individual</a:t>
            </a:r>
            <a:endParaRPr lang="en-US" dirty="0" smtClean="0"/>
          </a:p>
          <a:p>
            <a:r>
              <a:rPr lang="en-US" dirty="0" smtClean="0"/>
              <a:t>School counselors role is to help support student at school, connect to </a:t>
            </a:r>
            <a:r>
              <a:rPr lang="en-US" dirty="0" smtClean="0"/>
              <a:t>resources, identify complicated responses to grief</a:t>
            </a:r>
            <a:endParaRPr lang="en-US" dirty="0" smtClean="0"/>
          </a:p>
          <a:p>
            <a:r>
              <a:rPr lang="en-US" dirty="0" smtClean="0"/>
              <a:t>Questions, comments, discussion?</a:t>
            </a:r>
          </a:p>
        </p:txBody>
      </p:sp>
    </p:spTree>
    <p:extLst>
      <p:ext uri="{BB962C8B-B14F-4D97-AF65-F5344CB8AC3E}">
        <p14:creationId xmlns:p14="http://schemas.microsoft.com/office/powerpoint/2010/main" val="1596688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8AC1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http://www.childrengrieve.org/</a:t>
            </a:r>
            <a:endParaRPr lang="en-US" dirty="0" smtClean="0"/>
          </a:p>
          <a:p>
            <a:r>
              <a:rPr lang="en-US" dirty="0" smtClean="0">
                <a:hlinkClick r:id="rId3"/>
              </a:rPr>
              <a:t>http://childgrief.org/childgrief.htm</a:t>
            </a:r>
            <a:endParaRPr lang="en-US" dirty="0" smtClean="0"/>
          </a:p>
          <a:p>
            <a:r>
              <a:rPr lang="en-US" dirty="0" smtClean="0">
                <a:hlinkClick r:id="rId4"/>
              </a:rPr>
              <a:t>http://www.dougy.org/</a:t>
            </a:r>
            <a:r>
              <a:rPr lang="en-US" dirty="0" smtClean="0"/>
              <a:t>  </a:t>
            </a:r>
          </a:p>
          <a:p>
            <a:r>
              <a:rPr lang="en-US" dirty="0" smtClean="0"/>
              <a:t>https://www.childrengrieve.org/sites/default/files/C7%20Clinical%20Grief%20Activities%20booklet%20handout.pdf</a:t>
            </a:r>
          </a:p>
          <a:p>
            <a:endParaRPr lang="en-US" dirty="0"/>
          </a:p>
        </p:txBody>
      </p:sp>
      <p:pic>
        <p:nvPicPr>
          <p:cNvPr id="2050" name="Picture 2" descr="C:\Users\lacee\AppData\Local\Microsoft\Windows\Temporary Internet Files\Content.IE5\JC33TE63\MC90044627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05200" y="4800600"/>
            <a:ext cx="1890217" cy="187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683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51C3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Reflect</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r>
              <a:rPr lang="en-US" dirty="0" smtClean="0">
                <a:solidFill>
                  <a:schemeClr val="bg1">
                    <a:lumMod val="50000"/>
                  </a:schemeClr>
                </a:solidFill>
              </a:rPr>
              <a:t>Think about what you know already know about children &amp; grief</a:t>
            </a:r>
          </a:p>
          <a:p>
            <a:r>
              <a:rPr lang="en-US" dirty="0" smtClean="0">
                <a:solidFill>
                  <a:schemeClr val="bg1">
                    <a:lumMod val="50000"/>
                  </a:schemeClr>
                </a:solidFill>
              </a:rPr>
              <a:t>What are common messages we hear about children &amp; grief?</a:t>
            </a:r>
          </a:p>
          <a:p>
            <a:r>
              <a:rPr lang="en-US" dirty="0" smtClean="0">
                <a:solidFill>
                  <a:schemeClr val="bg1">
                    <a:lumMod val="50000"/>
                  </a:schemeClr>
                </a:solidFill>
              </a:rPr>
              <a:t>What questions do you have?</a:t>
            </a:r>
            <a:endParaRPr lang="en-US" dirty="0">
              <a:solidFill>
                <a:schemeClr val="bg1">
                  <a:lumMod val="50000"/>
                </a:schemeClr>
              </a:solidFill>
            </a:endParaRPr>
          </a:p>
        </p:txBody>
      </p:sp>
      <p:pic>
        <p:nvPicPr>
          <p:cNvPr id="4098" name="Picture 2" descr="C:\Users\lacee\AppData\Local\Microsoft\Windows\Temporary Internet Files\Content.IE5\Y5ZCG30F\MC900441809[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8862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891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A203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Definitions</a:t>
            </a:r>
            <a:endParaRPr lang="en-US" dirty="0">
              <a:solidFill>
                <a:schemeClr val="bg1"/>
              </a:solidFill>
              <a:latin typeface="Dotum" pitchFamily="34" charset="-127"/>
              <a:ea typeface="Dotum" pitchFamily="34" charset="-127"/>
            </a:endParaRPr>
          </a:p>
        </p:txBody>
      </p:sp>
      <p:sp>
        <p:nvSpPr>
          <p:cNvPr id="4" name="Rounded Rectangle 3"/>
          <p:cNvSpPr/>
          <p:nvPr/>
        </p:nvSpPr>
        <p:spPr>
          <a:xfrm>
            <a:off x="228600" y="1295400"/>
            <a:ext cx="4267200" cy="2667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TextBox 4"/>
          <p:cNvSpPr txBox="1"/>
          <p:nvPr/>
        </p:nvSpPr>
        <p:spPr>
          <a:xfrm>
            <a:off x="381000" y="1524000"/>
            <a:ext cx="4114800" cy="646331"/>
          </a:xfrm>
          <a:prstGeom prst="rect">
            <a:avLst/>
          </a:prstGeom>
          <a:noFill/>
        </p:spPr>
        <p:txBody>
          <a:bodyPr wrap="square" rtlCol="0">
            <a:spAutoFit/>
          </a:bodyPr>
          <a:lstStyle/>
          <a:p>
            <a:pPr algn="ctr"/>
            <a:endParaRPr lang="en-US" dirty="0" smtClean="0">
              <a:solidFill>
                <a:schemeClr val="bg1">
                  <a:lumMod val="50000"/>
                </a:schemeClr>
              </a:solidFill>
            </a:endParaRPr>
          </a:p>
          <a:p>
            <a:endParaRPr lang="en-US" dirty="0"/>
          </a:p>
        </p:txBody>
      </p:sp>
      <p:sp>
        <p:nvSpPr>
          <p:cNvPr id="10" name="Rounded Rectangle 9"/>
          <p:cNvSpPr/>
          <p:nvPr/>
        </p:nvSpPr>
        <p:spPr>
          <a:xfrm>
            <a:off x="228600" y="4114800"/>
            <a:ext cx="4267200" cy="25146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Rounded Rectangle 10"/>
          <p:cNvSpPr/>
          <p:nvPr/>
        </p:nvSpPr>
        <p:spPr>
          <a:xfrm>
            <a:off x="4668982" y="4114800"/>
            <a:ext cx="4267200" cy="25146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2" name="Rounded Rectangle 11"/>
          <p:cNvSpPr/>
          <p:nvPr/>
        </p:nvSpPr>
        <p:spPr>
          <a:xfrm>
            <a:off x="4675909" y="1295400"/>
            <a:ext cx="4267200" cy="2660072"/>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 name="TextBox 13"/>
          <p:cNvSpPr txBox="1"/>
          <p:nvPr/>
        </p:nvSpPr>
        <p:spPr>
          <a:xfrm>
            <a:off x="457200" y="1354723"/>
            <a:ext cx="3886200" cy="1754326"/>
          </a:xfrm>
          <a:prstGeom prst="rect">
            <a:avLst/>
          </a:prstGeom>
          <a:noFill/>
        </p:spPr>
        <p:txBody>
          <a:bodyPr wrap="square" rtlCol="0">
            <a:spAutoFit/>
          </a:bodyPr>
          <a:lstStyle/>
          <a:p>
            <a:pPr algn="ctr"/>
            <a:r>
              <a:rPr lang="en-US" sz="3600" u="sng" dirty="0" smtClean="0">
                <a:solidFill>
                  <a:schemeClr val="tx1">
                    <a:lumMod val="95000"/>
                    <a:lumOff val="5000"/>
                  </a:schemeClr>
                </a:solidFill>
              </a:rPr>
              <a:t>Loss</a:t>
            </a:r>
          </a:p>
          <a:p>
            <a:r>
              <a:rPr lang="en-US" sz="2400" dirty="0" smtClean="0">
                <a:solidFill>
                  <a:schemeClr val="bg1">
                    <a:lumMod val="85000"/>
                  </a:schemeClr>
                </a:solidFill>
              </a:rPr>
              <a:t>The disappearance of something cherished, such as a person, possession or pet.</a:t>
            </a:r>
            <a:endParaRPr lang="en-US" sz="2400" dirty="0">
              <a:solidFill>
                <a:schemeClr val="bg1">
                  <a:lumMod val="85000"/>
                </a:schemeClr>
              </a:solidFill>
            </a:endParaRPr>
          </a:p>
        </p:txBody>
      </p:sp>
      <p:sp>
        <p:nvSpPr>
          <p:cNvPr id="15" name="TextBox 14"/>
          <p:cNvSpPr txBox="1"/>
          <p:nvPr/>
        </p:nvSpPr>
        <p:spPr>
          <a:xfrm>
            <a:off x="4866409" y="1354723"/>
            <a:ext cx="3886200" cy="2431435"/>
          </a:xfrm>
          <a:prstGeom prst="rect">
            <a:avLst/>
          </a:prstGeom>
          <a:noFill/>
        </p:spPr>
        <p:txBody>
          <a:bodyPr wrap="square" rtlCol="0">
            <a:spAutoFit/>
          </a:bodyPr>
          <a:lstStyle/>
          <a:p>
            <a:pPr algn="ctr"/>
            <a:r>
              <a:rPr lang="en-US" sz="3200" u="sng" dirty="0" smtClean="0">
                <a:solidFill>
                  <a:schemeClr val="tx1">
                    <a:lumMod val="95000"/>
                    <a:lumOff val="5000"/>
                  </a:schemeClr>
                </a:solidFill>
              </a:rPr>
              <a:t>Grief</a:t>
            </a:r>
          </a:p>
          <a:p>
            <a:r>
              <a:rPr lang="en-US" sz="2400" dirty="0" smtClean="0">
                <a:solidFill>
                  <a:schemeClr val="bg1">
                    <a:lumMod val="85000"/>
                  </a:schemeClr>
                </a:solidFill>
              </a:rPr>
              <a:t>The normal, multifaceted response to a loss. Can include emotional, cognitive, physical, behavioral and social components.</a:t>
            </a:r>
            <a:endParaRPr lang="en-US" sz="2400" dirty="0">
              <a:solidFill>
                <a:schemeClr val="bg1">
                  <a:lumMod val="85000"/>
                </a:schemeClr>
              </a:solidFill>
            </a:endParaRPr>
          </a:p>
        </p:txBody>
      </p:sp>
      <p:sp>
        <p:nvSpPr>
          <p:cNvPr id="16" name="TextBox 15"/>
          <p:cNvSpPr txBox="1"/>
          <p:nvPr/>
        </p:nvSpPr>
        <p:spPr>
          <a:xfrm>
            <a:off x="419100" y="4156364"/>
            <a:ext cx="3886200" cy="1323439"/>
          </a:xfrm>
          <a:prstGeom prst="rect">
            <a:avLst/>
          </a:prstGeom>
          <a:noFill/>
        </p:spPr>
        <p:txBody>
          <a:bodyPr wrap="square" rtlCol="0">
            <a:spAutoFit/>
          </a:bodyPr>
          <a:lstStyle/>
          <a:p>
            <a:pPr algn="ctr"/>
            <a:r>
              <a:rPr lang="en-US" sz="3200" u="sng" dirty="0" smtClean="0">
                <a:solidFill>
                  <a:schemeClr val="tx1">
                    <a:lumMod val="95000"/>
                    <a:lumOff val="5000"/>
                  </a:schemeClr>
                </a:solidFill>
              </a:rPr>
              <a:t>Bereavement</a:t>
            </a:r>
          </a:p>
          <a:p>
            <a:r>
              <a:rPr lang="en-US" sz="2400" dirty="0" smtClean="0">
                <a:solidFill>
                  <a:schemeClr val="bg1">
                    <a:lumMod val="85000"/>
                  </a:schemeClr>
                </a:solidFill>
              </a:rPr>
              <a:t>The </a:t>
            </a:r>
            <a:r>
              <a:rPr lang="en-US" sz="2400" dirty="0" smtClean="0">
                <a:solidFill>
                  <a:schemeClr val="bg1">
                    <a:lumMod val="85000"/>
                  </a:schemeClr>
                </a:solidFill>
              </a:rPr>
              <a:t>process of adjusting to a loss.</a:t>
            </a:r>
            <a:endParaRPr lang="en-US" sz="2400" dirty="0" smtClean="0">
              <a:solidFill>
                <a:schemeClr val="bg1">
                  <a:lumMod val="85000"/>
                </a:schemeClr>
              </a:solidFill>
            </a:endParaRPr>
          </a:p>
        </p:txBody>
      </p:sp>
      <p:sp>
        <p:nvSpPr>
          <p:cNvPr id="17" name="TextBox 16"/>
          <p:cNvSpPr txBox="1"/>
          <p:nvPr/>
        </p:nvSpPr>
        <p:spPr>
          <a:xfrm>
            <a:off x="4866409" y="4156364"/>
            <a:ext cx="3886200" cy="1323439"/>
          </a:xfrm>
          <a:prstGeom prst="rect">
            <a:avLst/>
          </a:prstGeom>
          <a:noFill/>
        </p:spPr>
        <p:txBody>
          <a:bodyPr wrap="square" rtlCol="0">
            <a:spAutoFit/>
          </a:bodyPr>
          <a:lstStyle/>
          <a:p>
            <a:pPr algn="ctr"/>
            <a:r>
              <a:rPr lang="en-US" sz="3200" u="sng" dirty="0" smtClean="0">
                <a:solidFill>
                  <a:schemeClr val="tx1">
                    <a:lumMod val="95000"/>
                    <a:lumOff val="5000"/>
                  </a:schemeClr>
                </a:solidFill>
              </a:rPr>
              <a:t>Mourning</a:t>
            </a:r>
          </a:p>
          <a:p>
            <a:r>
              <a:rPr lang="en-US" sz="2400" dirty="0" smtClean="0">
                <a:solidFill>
                  <a:schemeClr val="bg1">
                    <a:lumMod val="85000"/>
                  </a:schemeClr>
                </a:solidFill>
              </a:rPr>
              <a:t>The </a:t>
            </a:r>
            <a:r>
              <a:rPr lang="en-US" sz="2400" dirty="0" smtClean="0">
                <a:solidFill>
                  <a:schemeClr val="bg1">
                    <a:lumMod val="85000"/>
                  </a:schemeClr>
                </a:solidFill>
              </a:rPr>
              <a:t>culturally structured  </a:t>
            </a:r>
            <a:r>
              <a:rPr lang="en-US" sz="2400" dirty="0" smtClean="0">
                <a:solidFill>
                  <a:schemeClr val="bg1">
                    <a:lumMod val="85000"/>
                  </a:schemeClr>
                </a:solidFill>
              </a:rPr>
              <a:t>response to grief. </a:t>
            </a:r>
          </a:p>
        </p:txBody>
      </p:sp>
    </p:spTree>
    <p:extLst>
      <p:ext uri="{BB962C8B-B14F-4D97-AF65-F5344CB8AC3E}">
        <p14:creationId xmlns:p14="http://schemas.microsoft.com/office/powerpoint/2010/main" val="321611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F30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Historical Perspective</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normAutofit fontScale="92500" lnSpcReduction="10000"/>
          </a:bodyPr>
          <a:lstStyle/>
          <a:p>
            <a:r>
              <a:rPr lang="en-US" dirty="0" err="1" smtClean="0">
                <a:solidFill>
                  <a:schemeClr val="bg1">
                    <a:lumMod val="50000"/>
                  </a:schemeClr>
                </a:solidFill>
              </a:rPr>
              <a:t>Kubler</a:t>
            </a:r>
            <a:r>
              <a:rPr lang="en-US" dirty="0" smtClean="0">
                <a:solidFill>
                  <a:schemeClr val="bg1">
                    <a:lumMod val="50000"/>
                  </a:schemeClr>
                </a:solidFill>
              </a:rPr>
              <a:t>-Ross 5 stages of grief</a:t>
            </a:r>
          </a:p>
          <a:p>
            <a:r>
              <a:rPr lang="en-US" dirty="0" smtClean="0">
                <a:solidFill>
                  <a:schemeClr val="bg1">
                    <a:lumMod val="50000"/>
                  </a:schemeClr>
                </a:solidFill>
              </a:rPr>
              <a:t>Berger’s 5 identities of griever</a:t>
            </a:r>
          </a:p>
          <a:p>
            <a:r>
              <a:rPr lang="en-US" dirty="0" smtClean="0">
                <a:solidFill>
                  <a:schemeClr val="bg1">
                    <a:lumMod val="50000"/>
                  </a:schemeClr>
                </a:solidFill>
              </a:rPr>
              <a:t>Freud</a:t>
            </a:r>
          </a:p>
          <a:p>
            <a:r>
              <a:rPr lang="en-US" dirty="0" err="1" smtClean="0">
                <a:solidFill>
                  <a:schemeClr val="bg1">
                    <a:lumMod val="50000"/>
                  </a:schemeClr>
                </a:solidFill>
              </a:rPr>
              <a:t>Bonanno’s</a:t>
            </a:r>
            <a:r>
              <a:rPr lang="en-US" dirty="0" smtClean="0">
                <a:solidFill>
                  <a:schemeClr val="bg1">
                    <a:lumMod val="50000"/>
                  </a:schemeClr>
                </a:solidFill>
              </a:rPr>
              <a:t> 4 trajectories of grief</a:t>
            </a:r>
          </a:p>
          <a:p>
            <a:pPr marL="457200" lvl="1" indent="0">
              <a:buNone/>
            </a:pPr>
            <a:r>
              <a:rPr lang="en-US" dirty="0" smtClean="0">
                <a:solidFill>
                  <a:schemeClr val="bg1">
                    <a:lumMod val="85000"/>
                  </a:schemeClr>
                </a:solidFill>
              </a:rPr>
              <a:t>Resilience- most common reaction</a:t>
            </a:r>
          </a:p>
          <a:p>
            <a:pPr marL="457200" lvl="1" indent="0">
              <a:buNone/>
            </a:pPr>
            <a:r>
              <a:rPr lang="en-US" dirty="0" smtClean="0">
                <a:solidFill>
                  <a:schemeClr val="bg1">
                    <a:lumMod val="85000"/>
                  </a:schemeClr>
                </a:solidFill>
              </a:rPr>
              <a:t>Recovery-symptoms of intense grief for short period</a:t>
            </a:r>
          </a:p>
          <a:p>
            <a:pPr marL="457200" lvl="1" indent="0">
              <a:buNone/>
            </a:pPr>
            <a:r>
              <a:rPr lang="en-US" dirty="0" smtClean="0">
                <a:solidFill>
                  <a:schemeClr val="bg1">
                    <a:lumMod val="85000"/>
                  </a:schemeClr>
                </a:solidFill>
              </a:rPr>
              <a:t>Chronic dysfunction-prolonged suffering</a:t>
            </a:r>
          </a:p>
          <a:p>
            <a:pPr marL="457200" lvl="1" indent="0">
              <a:buNone/>
            </a:pPr>
            <a:r>
              <a:rPr lang="en-US" dirty="0" smtClean="0">
                <a:solidFill>
                  <a:schemeClr val="bg1">
                    <a:lumMod val="85000"/>
                  </a:schemeClr>
                </a:solidFill>
              </a:rPr>
              <a:t>Delayed grief-adjustment seems normal, but it then turns into recovery or chronic dysfunction after several months</a:t>
            </a:r>
          </a:p>
          <a:p>
            <a:pPr marL="457200" lvl="1" indent="0">
              <a:buNone/>
            </a:pPr>
            <a:endParaRPr lang="en-US" dirty="0" smtClean="0"/>
          </a:p>
        </p:txBody>
      </p:sp>
    </p:spTree>
    <p:extLst>
      <p:ext uri="{BB962C8B-B14F-4D97-AF65-F5344CB8AC3E}">
        <p14:creationId xmlns:p14="http://schemas.microsoft.com/office/powerpoint/2010/main" val="51922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333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The Statistics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r>
              <a:rPr lang="en-US" sz="2800" dirty="0" smtClean="0"/>
              <a:t>Of high school juniors and seniors…..</a:t>
            </a:r>
          </a:p>
          <a:p>
            <a:pPr marL="0" indent="0">
              <a:buNone/>
            </a:pPr>
            <a:r>
              <a:rPr lang="en-US" sz="2800" dirty="0" smtClean="0"/>
              <a:t>	</a:t>
            </a:r>
            <a:r>
              <a:rPr lang="en-US" sz="2800" dirty="0" smtClean="0">
                <a:solidFill>
                  <a:schemeClr val="bg1">
                    <a:lumMod val="50000"/>
                  </a:schemeClr>
                </a:solidFill>
              </a:rPr>
              <a:t>90% have experienced grief related to death</a:t>
            </a:r>
          </a:p>
          <a:p>
            <a:pPr marL="0" indent="0">
              <a:buNone/>
            </a:pPr>
            <a:r>
              <a:rPr lang="en-US" sz="2800" dirty="0" smtClean="0">
                <a:solidFill>
                  <a:schemeClr val="bg1">
                    <a:lumMod val="50000"/>
                  </a:schemeClr>
                </a:solidFill>
              </a:rPr>
              <a:t>	40% have experienced the death of a friend</a:t>
            </a:r>
          </a:p>
          <a:p>
            <a:pPr marL="0" indent="0">
              <a:buNone/>
            </a:pPr>
            <a:r>
              <a:rPr lang="en-US" sz="2800" dirty="0" smtClean="0">
                <a:solidFill>
                  <a:schemeClr val="bg1">
                    <a:lumMod val="50000"/>
                  </a:schemeClr>
                </a:solidFill>
              </a:rPr>
              <a:t>	20%  have witnessed a death</a:t>
            </a:r>
          </a:p>
          <a:p>
            <a:pPr marL="0" indent="0"/>
            <a:r>
              <a:rPr lang="en-US" sz="2800" dirty="0" smtClean="0">
                <a:solidFill>
                  <a:schemeClr val="bg1">
                    <a:lumMod val="65000"/>
                  </a:schemeClr>
                </a:solidFill>
              </a:rPr>
              <a:t>1 in 20 </a:t>
            </a:r>
            <a:r>
              <a:rPr lang="en-US" sz="2800" dirty="0" smtClean="0"/>
              <a:t>children under the age of 15 will lose a </a:t>
            </a:r>
            <a:r>
              <a:rPr lang="en-US" sz="2800" dirty="0" smtClean="0"/>
              <a:t>parent</a:t>
            </a:r>
          </a:p>
          <a:p>
            <a:pPr marL="0" indent="0"/>
            <a:r>
              <a:rPr lang="en-US" sz="2800" dirty="0" smtClean="0"/>
              <a:t>Most will get information about death &amp; dying from 	parents (Parent education)</a:t>
            </a:r>
            <a:endParaRPr lang="en-US" sz="28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62363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23E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Causes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p:txBody>
          <a:bodyPr/>
          <a:lstStyle/>
          <a:p>
            <a:r>
              <a:rPr lang="en-US" dirty="0" smtClean="0">
                <a:solidFill>
                  <a:schemeClr val="bg1">
                    <a:lumMod val="50000"/>
                  </a:schemeClr>
                </a:solidFill>
              </a:rPr>
              <a:t>Individuals experience grief for many different reasons</a:t>
            </a:r>
          </a:p>
          <a:p>
            <a:r>
              <a:rPr lang="en-US" dirty="0" smtClean="0">
                <a:solidFill>
                  <a:schemeClr val="bg1">
                    <a:lumMod val="50000"/>
                  </a:schemeClr>
                </a:solidFill>
              </a:rPr>
              <a:t>Death of a parent, grandparent, sibling, other family member or friend</a:t>
            </a:r>
          </a:p>
          <a:p>
            <a:r>
              <a:rPr lang="en-US" dirty="0" smtClean="0">
                <a:solidFill>
                  <a:schemeClr val="bg1">
                    <a:lumMod val="50000"/>
                  </a:schemeClr>
                </a:solidFill>
              </a:rPr>
              <a:t>Death of a pet</a:t>
            </a:r>
          </a:p>
          <a:p>
            <a:r>
              <a:rPr lang="en-US" dirty="0" smtClean="0">
                <a:solidFill>
                  <a:schemeClr val="bg1">
                    <a:lumMod val="50000"/>
                  </a:schemeClr>
                </a:solidFill>
              </a:rPr>
              <a:t>Parent’s divorce or move</a:t>
            </a:r>
          </a:p>
          <a:p>
            <a:r>
              <a:rPr lang="en-US" dirty="0" smtClean="0">
                <a:solidFill>
                  <a:schemeClr val="bg1">
                    <a:lumMod val="50000"/>
                  </a:schemeClr>
                </a:solidFill>
              </a:rPr>
              <a:t>Do not delegitimize the student’s losses  </a:t>
            </a:r>
            <a:endParaRPr lang="en-US" dirty="0">
              <a:solidFill>
                <a:schemeClr val="bg1">
                  <a:lumMod val="50000"/>
                </a:schemeClr>
              </a:solidFill>
            </a:endParaRPr>
          </a:p>
        </p:txBody>
      </p:sp>
    </p:spTree>
    <p:extLst>
      <p:ext uri="{BB962C8B-B14F-4D97-AF65-F5344CB8AC3E}">
        <p14:creationId xmlns:p14="http://schemas.microsoft.com/office/powerpoint/2010/main" val="2981282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D528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Influenced by…</a:t>
            </a:r>
            <a:endParaRPr lang="en-US" dirty="0">
              <a:solidFill>
                <a:schemeClr val="bg1"/>
              </a:solidFill>
              <a:latin typeface="Dotum" pitchFamily="34" charset="-127"/>
              <a:ea typeface="Dotum" pitchFamily="34" charset="-127"/>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91224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512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668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Dotum" pitchFamily="34" charset="-127"/>
                <a:ea typeface="Dotum" pitchFamily="34" charset="-127"/>
              </a:rPr>
              <a:t>Responses</a:t>
            </a:r>
            <a:endParaRPr lang="en-US" dirty="0">
              <a:solidFill>
                <a:schemeClr val="bg1"/>
              </a:solidFill>
              <a:latin typeface="Dotum" pitchFamily="34" charset="-127"/>
              <a:ea typeface="Dotum" pitchFamily="34" charset="-127"/>
            </a:endParaRPr>
          </a:p>
        </p:txBody>
      </p:sp>
      <p:sp>
        <p:nvSpPr>
          <p:cNvPr id="3" name="Content Placeholder 2"/>
          <p:cNvSpPr>
            <a:spLocks noGrp="1"/>
          </p:cNvSpPr>
          <p:nvPr>
            <p:ph idx="1"/>
          </p:nvPr>
        </p:nvSpPr>
        <p:spPr>
          <a:xfrm>
            <a:off x="457200" y="1524000"/>
            <a:ext cx="8229600" cy="4525963"/>
          </a:xfrm>
        </p:spPr>
        <p:txBody>
          <a:bodyPr/>
          <a:lstStyle/>
          <a:p>
            <a:pPr algn="ctr"/>
            <a:endParaRPr lang="en-US" dirty="0" smtClean="0">
              <a:solidFill>
                <a:schemeClr val="bg1">
                  <a:lumMod val="50000"/>
                </a:schemeClr>
              </a:solidFill>
            </a:endParaRPr>
          </a:p>
          <a:p>
            <a:pPr marL="0" indent="0" algn="ctr">
              <a:buNone/>
            </a:pPr>
            <a:r>
              <a:rPr lang="en-US" dirty="0" smtClean="0">
                <a:solidFill>
                  <a:schemeClr val="bg1">
                    <a:lumMod val="85000"/>
                  </a:schemeClr>
                </a:solidFill>
              </a:rPr>
              <a:t>Varies across developmental stage</a:t>
            </a:r>
            <a:endParaRPr lang="en-US" dirty="0">
              <a:solidFill>
                <a:schemeClr val="bg1">
                  <a:lumMod val="85000"/>
                </a:schemeClr>
              </a:solidFill>
            </a:endParaRPr>
          </a:p>
        </p:txBody>
      </p:sp>
      <p:sp>
        <p:nvSpPr>
          <p:cNvPr id="4" name="Rounded Rectangle 3">
            <a:hlinkClick r:id="rId2" action="ppaction://hlinksldjump"/>
          </p:cNvPr>
          <p:cNvSpPr/>
          <p:nvPr/>
        </p:nvSpPr>
        <p:spPr>
          <a:xfrm>
            <a:off x="7620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Rounded Rectangle 4">
            <a:hlinkClick r:id="rId3" action="ppaction://hlinksldjump" tooltip="jhk"/>
          </p:cNvPr>
          <p:cNvSpPr/>
          <p:nvPr/>
        </p:nvSpPr>
        <p:spPr>
          <a:xfrm>
            <a:off x="35814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6172200" y="3461656"/>
            <a:ext cx="1981200" cy="15240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TextBox 6"/>
          <p:cNvSpPr txBox="1"/>
          <p:nvPr/>
        </p:nvSpPr>
        <p:spPr>
          <a:xfrm>
            <a:off x="1009650" y="3939921"/>
            <a:ext cx="1485900" cy="523220"/>
          </a:xfrm>
          <a:prstGeom prst="rect">
            <a:avLst/>
          </a:prstGeom>
          <a:noFill/>
        </p:spPr>
        <p:txBody>
          <a:bodyPr wrap="square" rtlCol="0">
            <a:spAutoFit/>
          </a:bodyPr>
          <a:lstStyle/>
          <a:p>
            <a:pPr algn="ctr"/>
            <a:r>
              <a:rPr lang="en-US" sz="2800" dirty="0" smtClean="0"/>
              <a:t>Ages 4-7</a:t>
            </a:r>
            <a:endParaRPr lang="en-US" sz="2800" dirty="0"/>
          </a:p>
        </p:txBody>
      </p:sp>
      <p:sp>
        <p:nvSpPr>
          <p:cNvPr id="8" name="TextBox 7"/>
          <p:cNvSpPr txBox="1"/>
          <p:nvPr/>
        </p:nvSpPr>
        <p:spPr>
          <a:xfrm>
            <a:off x="3771900" y="3939921"/>
            <a:ext cx="1752600" cy="523220"/>
          </a:xfrm>
          <a:prstGeom prst="rect">
            <a:avLst/>
          </a:prstGeom>
          <a:noFill/>
        </p:spPr>
        <p:txBody>
          <a:bodyPr wrap="square" rtlCol="0">
            <a:spAutoFit/>
          </a:bodyPr>
          <a:lstStyle/>
          <a:p>
            <a:r>
              <a:rPr lang="en-US" sz="2800" dirty="0" smtClean="0"/>
              <a:t>Ages 7-11</a:t>
            </a:r>
            <a:endParaRPr lang="en-US" sz="2800" dirty="0"/>
          </a:p>
        </p:txBody>
      </p:sp>
      <p:sp>
        <p:nvSpPr>
          <p:cNvPr id="9" name="TextBox 8"/>
          <p:cNvSpPr txBox="1"/>
          <p:nvPr/>
        </p:nvSpPr>
        <p:spPr>
          <a:xfrm>
            <a:off x="6248400" y="3939921"/>
            <a:ext cx="1981200" cy="523220"/>
          </a:xfrm>
          <a:prstGeom prst="rect">
            <a:avLst/>
          </a:prstGeom>
          <a:noFill/>
        </p:spPr>
        <p:txBody>
          <a:bodyPr wrap="square" rtlCol="0">
            <a:spAutoFit/>
          </a:bodyPr>
          <a:lstStyle/>
          <a:p>
            <a:r>
              <a:rPr lang="en-US" sz="2800" dirty="0" smtClean="0"/>
              <a:t>Ages 12-18</a:t>
            </a:r>
            <a:endParaRPr lang="en-US" sz="2800" dirty="0"/>
          </a:p>
        </p:txBody>
      </p:sp>
    </p:spTree>
    <p:extLst>
      <p:ext uri="{BB962C8B-B14F-4D97-AF65-F5344CB8AC3E}">
        <p14:creationId xmlns:p14="http://schemas.microsoft.com/office/powerpoint/2010/main" val="359751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1028</Words>
  <Application>Microsoft Office PowerPoint</Application>
  <PresentationFormat>On-screen Show (4:3)</PresentationFormat>
  <Paragraphs>213</Paragraphs>
  <Slides>29</Slides>
  <Notes>12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Grief &amp; Loss: The School Counselor’s Guide</vt:lpstr>
      <vt:lpstr>Objectives</vt:lpstr>
      <vt:lpstr>Reflect</vt:lpstr>
      <vt:lpstr>Definitions</vt:lpstr>
      <vt:lpstr>Historical Perspective</vt:lpstr>
      <vt:lpstr>The Statistics</vt:lpstr>
      <vt:lpstr>Causes</vt:lpstr>
      <vt:lpstr>Influenced by…</vt:lpstr>
      <vt:lpstr>Responses</vt:lpstr>
      <vt:lpstr>Responses for 4-7 year olds</vt:lpstr>
      <vt:lpstr>Responses</vt:lpstr>
      <vt:lpstr>Responses for 7-11 year olds</vt:lpstr>
      <vt:lpstr>Responses</vt:lpstr>
      <vt:lpstr>Responses for 12-18 year olds</vt:lpstr>
      <vt:lpstr>Complicated Grief </vt:lpstr>
      <vt:lpstr>Influenced by…</vt:lpstr>
      <vt:lpstr>Cultural Factors</vt:lpstr>
      <vt:lpstr>Exploring personal reactions</vt:lpstr>
      <vt:lpstr>ASCA National Model</vt:lpstr>
      <vt:lpstr>What is our purpose?</vt:lpstr>
      <vt:lpstr>In the school...</vt:lpstr>
      <vt:lpstr>In the school...</vt:lpstr>
      <vt:lpstr>Ages 4-7</vt:lpstr>
      <vt:lpstr>Interventions</vt:lpstr>
      <vt:lpstr>Ages 7-11</vt:lpstr>
      <vt:lpstr>Interventions</vt:lpstr>
      <vt:lpstr>Ages 12-18</vt:lpstr>
      <vt:lpstr>Remember…</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Grief &amp; Loss: The School Counselors Guide</dc:title>
  <dc:creator>lacee</dc:creator>
  <cp:lastModifiedBy>Template</cp:lastModifiedBy>
  <cp:revision>46</cp:revision>
  <dcterms:created xsi:type="dcterms:W3CDTF">2013-03-12T00:41:04Z</dcterms:created>
  <dcterms:modified xsi:type="dcterms:W3CDTF">2013-03-12T19:51:00Z</dcterms:modified>
</cp:coreProperties>
</file>