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21"/>
  </p:handoutMasterIdLst>
  <p:sldIdLst>
    <p:sldId id="256" r:id="rId2"/>
    <p:sldId id="258" r:id="rId3"/>
    <p:sldId id="260" r:id="rId4"/>
    <p:sldId id="263" r:id="rId5"/>
    <p:sldId id="262" r:id="rId6"/>
    <p:sldId id="264" r:id="rId7"/>
    <p:sldId id="257" r:id="rId8"/>
    <p:sldId id="271" r:id="rId9"/>
    <p:sldId id="272" r:id="rId10"/>
    <p:sldId id="261" r:id="rId11"/>
    <p:sldId id="273" r:id="rId12"/>
    <p:sldId id="265" r:id="rId13"/>
    <p:sldId id="275" r:id="rId14"/>
    <p:sldId id="266" r:id="rId15"/>
    <p:sldId id="267" r:id="rId16"/>
    <p:sldId id="268" r:id="rId17"/>
    <p:sldId id="269" r:id="rId18"/>
    <p:sldId id="270" r:id="rId19"/>
    <p:sldId id="274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40CA5-1EC7-41DC-A4B3-8FCFEA8F20D6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6D03E-B82A-4824-8C7C-582C13C7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0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8E59B1-0F8D-45B2-94E0-986175B37B2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C7FA61-F2D0-4AD7-B19A-8D6E251A18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B1-0F8D-45B2-94E0-986175B37B2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FA61-F2D0-4AD7-B19A-8D6E251A1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8E59B1-0F8D-45B2-94E0-986175B37B2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8C7FA61-F2D0-4AD7-B19A-8D6E251A18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B1-0F8D-45B2-94E0-986175B37B2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C7FA61-F2D0-4AD7-B19A-8D6E251A18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B1-0F8D-45B2-94E0-986175B37B2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8C7FA61-F2D0-4AD7-B19A-8D6E251A187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8E59B1-0F8D-45B2-94E0-986175B37B2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C7FA61-F2D0-4AD7-B19A-8D6E251A187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8E59B1-0F8D-45B2-94E0-986175B37B2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C7FA61-F2D0-4AD7-B19A-8D6E251A187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B1-0F8D-45B2-94E0-986175B37B2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C7FA61-F2D0-4AD7-B19A-8D6E251A1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B1-0F8D-45B2-94E0-986175B37B2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C7FA61-F2D0-4AD7-B19A-8D6E251A1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B1-0F8D-45B2-94E0-986175B37B2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C7FA61-F2D0-4AD7-B19A-8D6E251A18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88E59B1-0F8D-45B2-94E0-986175B37B2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8C7FA61-F2D0-4AD7-B19A-8D6E251A187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8E59B1-0F8D-45B2-94E0-986175B37B2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C7FA61-F2D0-4AD7-B19A-8D6E251A18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IM1p-Tn-j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ecp.air.org/default.as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cap="none" dirty="0" smtClean="0"/>
              <a:t>FBAs &amp; BIPs/PBSs</a:t>
            </a: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/>
              <a:t/>
            </a:r>
            <a:br>
              <a:rPr lang="en-US" cap="none" dirty="0"/>
            </a:br>
            <a:r>
              <a:rPr lang="en-US" sz="3600" cap="none" dirty="0" smtClean="0"/>
              <a:t>What are they and do we really need more acronyms?</a:t>
            </a:r>
            <a:endParaRPr lang="en-US" sz="3600" cap="none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PSY 556 presentation by Deb Spencer  February 2013</a:t>
            </a:r>
          </a:p>
        </p:txBody>
      </p:sp>
    </p:spTree>
    <p:extLst>
      <p:ext uri="{BB962C8B-B14F-4D97-AF65-F5344CB8AC3E}">
        <p14:creationId xmlns:p14="http://schemas.microsoft.com/office/powerpoint/2010/main" val="289478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Behavior Intervention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BIP = Positive Behavior Support (PBS) = Behavior Support Plan (BSP)</a:t>
            </a:r>
          </a:p>
          <a:p>
            <a:r>
              <a:rPr lang="en-US" dirty="0" smtClean="0"/>
              <a:t>Designed by a team </a:t>
            </a:r>
          </a:p>
          <a:p>
            <a:r>
              <a:rPr lang="en-US" dirty="0" smtClean="0"/>
              <a:t>Starts with the FBA hypothesis then creates an intervention to alter challenging behavior</a:t>
            </a:r>
          </a:p>
          <a:p>
            <a:pPr lvl="1"/>
            <a:r>
              <a:rPr lang="en-US" dirty="0" smtClean="0"/>
              <a:t>Teach new skills/behaviors</a:t>
            </a:r>
          </a:p>
          <a:p>
            <a:pPr lvl="1"/>
            <a:r>
              <a:rPr lang="en-US" dirty="0" smtClean="0"/>
              <a:t>Prevent problem behaviors (environmental changes)</a:t>
            </a:r>
          </a:p>
          <a:p>
            <a:pPr lvl="1"/>
            <a:r>
              <a:rPr lang="en-US" dirty="0" smtClean="0"/>
              <a:t>Addresses function (payoff) of problem behavior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9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on the Team?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Classroom Teacher(s)</a:t>
            </a:r>
          </a:p>
          <a:p>
            <a:r>
              <a:rPr lang="en-US" dirty="0" smtClean="0"/>
              <a:t>Parent</a:t>
            </a:r>
          </a:p>
          <a:p>
            <a:r>
              <a:rPr lang="en-US" dirty="0" smtClean="0"/>
              <a:t>School Psychologist</a:t>
            </a:r>
          </a:p>
          <a:p>
            <a:r>
              <a:rPr lang="en-US" dirty="0" smtClean="0"/>
              <a:t>Special Education Teacher</a:t>
            </a:r>
          </a:p>
          <a:p>
            <a:r>
              <a:rPr lang="en-US" dirty="0" smtClean="0"/>
              <a:t>School Counselor</a:t>
            </a:r>
          </a:p>
          <a:p>
            <a:r>
              <a:rPr lang="en-US" dirty="0" smtClean="0"/>
              <a:t>Behavior Interventionist???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fit in with PBIS?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FBAs are used only for Tier 3 interventions</a:t>
            </a:r>
          </a:p>
          <a:p>
            <a:r>
              <a:rPr lang="en-US" dirty="0" smtClean="0"/>
              <a:t>FBAs and BIPs are data driven</a:t>
            </a:r>
          </a:p>
          <a:p>
            <a:r>
              <a:rPr lang="en-US" dirty="0" smtClean="0"/>
              <a:t>PBIS programs generally include templates for FBAs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970" y="3810000"/>
            <a:ext cx="2844459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rved Right Arrow 4"/>
          <p:cNvSpPr/>
          <p:nvPr/>
        </p:nvSpPr>
        <p:spPr>
          <a:xfrm>
            <a:off x="6324600" y="297180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Thoughts?</a:t>
            </a:r>
          </a:p>
          <a:p>
            <a:r>
              <a:rPr lang="en-US" dirty="0" smtClean="0"/>
              <a:t>Comments?</a:t>
            </a:r>
          </a:p>
          <a:p>
            <a:r>
              <a:rPr lang="en-US" dirty="0" smtClean="0"/>
              <a:t>Confusion?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are these tools actually being used?</a:t>
            </a:r>
          </a:p>
          <a:p>
            <a:r>
              <a:rPr lang="en-US" dirty="0" smtClean="0"/>
              <a:t>Discussion – What have you seen at your site?</a:t>
            </a:r>
          </a:p>
          <a:p>
            <a:r>
              <a:rPr lang="en-US" dirty="0" smtClean="0"/>
              <a:t>	     - Theory vs. Reality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Dig 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Model for FBAs/BIPs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Samples of FBAs</a:t>
            </a:r>
          </a:p>
          <a:p>
            <a:r>
              <a:rPr lang="en-US" dirty="0" smtClean="0"/>
              <a:t>Samples of BIPs</a:t>
            </a:r>
          </a:p>
          <a:p>
            <a:r>
              <a:rPr lang="en-US" dirty="0" smtClean="0"/>
              <a:t>Samples of Monitoring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have some fun!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the Antecedents, Behavior, and Consequence in the following scenarios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Puzzling behavior activity</a:t>
            </a:r>
          </a:p>
          <a:p>
            <a:endParaRPr lang="en-US" dirty="0"/>
          </a:p>
          <a:p>
            <a:r>
              <a:rPr lang="en-US" dirty="0" smtClean="0"/>
              <a:t>Let’s go to </a:t>
            </a:r>
            <a:r>
              <a:rPr lang="en-US" dirty="0" err="1" smtClean="0"/>
              <a:t>Walmart</a:t>
            </a:r>
            <a:r>
              <a:rPr lang="en-US" dirty="0" smtClean="0"/>
              <a:t>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www.youtube.com/watch?v=5IM1p-Tn-jA</a:t>
            </a:r>
            <a:endParaRPr lang="en-US" dirty="0"/>
          </a:p>
          <a:p>
            <a:r>
              <a:rPr lang="en-US" dirty="0" smtClean="0"/>
              <a:t>A situation at your site?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5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work through the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1. Understand the challenging behavior</a:t>
            </a:r>
          </a:p>
          <a:p>
            <a:r>
              <a:rPr lang="en-US" dirty="0"/>
              <a:t>2. Create a hypothesis – ABC – what is the FUNCTION (reason) for the behavior?</a:t>
            </a:r>
          </a:p>
          <a:p>
            <a:r>
              <a:rPr lang="en-US" dirty="0"/>
              <a:t>3. Design an effective intervention Behavior Intervention Plan (BIP)</a:t>
            </a:r>
          </a:p>
          <a:p>
            <a:r>
              <a:rPr lang="en-US" dirty="0"/>
              <a:t>4. Monitor and evaluate the intervention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2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support4teachers.com/functional-behavior-assesment.html</a:t>
            </a:r>
          </a:p>
          <a:p>
            <a:pPr lvl="1"/>
            <a:r>
              <a:rPr lang="en-US" dirty="0" smtClean="0">
                <a:hlinkClick r:id="rId2"/>
              </a:rPr>
              <a:t>A simple description of an FBA</a:t>
            </a:r>
            <a:endParaRPr lang="en-US" dirty="0" smtClean="0">
              <a:hlinkClick r:id="rId2"/>
            </a:endParaRPr>
          </a:p>
          <a:p>
            <a:r>
              <a:rPr lang="en-US" dirty="0">
                <a:hlinkClick r:id="rId2"/>
              </a:rPr>
              <a:t>http://www.pbis.org</a:t>
            </a:r>
            <a:r>
              <a:rPr lang="en-US" dirty="0" smtClean="0">
                <a:hlinkClick r:id="rId2"/>
              </a:rPr>
              <a:t>/</a:t>
            </a:r>
          </a:p>
          <a:p>
            <a:pPr lvl="1"/>
            <a:r>
              <a:rPr lang="en-US" dirty="0" smtClean="0">
                <a:hlinkClick r:id="rId2"/>
              </a:rPr>
              <a:t>Evaluation/evaluation tools</a:t>
            </a: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cecp.air.org/default.asp</a:t>
            </a:r>
            <a:endParaRPr lang="en-US" dirty="0" smtClean="0"/>
          </a:p>
          <a:p>
            <a:pPr lvl="1"/>
            <a:r>
              <a:rPr lang="en-US" dirty="0" err="1" smtClean="0"/>
              <a:t>MiniWeb</a:t>
            </a:r>
            <a:r>
              <a:rPr lang="en-US" dirty="0" smtClean="0"/>
              <a:t> FBA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Wrap Up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Re-read your cards.</a:t>
            </a:r>
          </a:p>
          <a:p>
            <a:r>
              <a:rPr lang="en-US" dirty="0" smtClean="0"/>
              <a:t>What questions do you still have?</a:t>
            </a:r>
          </a:p>
          <a:p>
            <a:r>
              <a:rPr lang="en-US" dirty="0" smtClean="0"/>
              <a:t>What have you learned?</a:t>
            </a:r>
          </a:p>
          <a:p>
            <a:r>
              <a:rPr lang="en-US" dirty="0" smtClean="0"/>
              <a:t>How might this be useful in your career as a school counselor?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1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what we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 your 3x5 card answer some/all of the following questions:</a:t>
            </a:r>
          </a:p>
          <a:p>
            <a:r>
              <a:rPr lang="en-US" dirty="0" smtClean="0"/>
              <a:t>What do you know about Functional Behavior Assessments and Behavior Intervention Plans?</a:t>
            </a:r>
          </a:p>
          <a:p>
            <a:r>
              <a:rPr lang="en-US" dirty="0" smtClean="0"/>
              <a:t>When might these be useful in a school setting; when are they required?</a:t>
            </a:r>
          </a:p>
          <a:p>
            <a:r>
              <a:rPr lang="en-US" dirty="0" smtClean="0"/>
              <a:t>What are the A-B-Cs of FBAs?</a:t>
            </a:r>
          </a:p>
          <a:p>
            <a:r>
              <a:rPr lang="en-US" dirty="0" smtClean="0"/>
              <a:t>How do these relate to me as a future school counselor?</a:t>
            </a:r>
          </a:p>
        </p:txBody>
      </p:sp>
      <p:pic>
        <p:nvPicPr>
          <p:cNvPr id="3075" name="Picture 3" descr="C:\Users\Deb\AppData\Local\Microsoft\Windows\Temporary Internet Files\Content.IE5\Y8I7LXHP\MC9003397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038600"/>
            <a:ext cx="1350081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34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Understand what FBAs and BIPs are, how they work, and how they may be useful to you.</a:t>
            </a:r>
          </a:p>
          <a:p>
            <a:pPr marL="514350" indent="-514350">
              <a:buAutoNum type="arabicPeriod"/>
            </a:pPr>
            <a:r>
              <a:rPr lang="en-US" dirty="0" smtClean="0"/>
              <a:t>Break down the steps to behavior assessments </a:t>
            </a:r>
            <a:r>
              <a:rPr lang="en-US" dirty="0" smtClean="0"/>
              <a:t>and intervention planning.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Practice using the steps and discuss modifications.</a:t>
            </a:r>
          </a:p>
          <a:p>
            <a:pPr marL="514350" indent="-514350">
              <a:buAutoNum type="arabicPeriod"/>
            </a:pPr>
            <a:r>
              <a:rPr lang="en-US" dirty="0" smtClean="0"/>
              <a:t>Generalize learning to your school counseling internship.</a:t>
            </a:r>
            <a:endParaRPr lang="en-US" dirty="0"/>
          </a:p>
        </p:txBody>
      </p:sp>
      <p:pic>
        <p:nvPicPr>
          <p:cNvPr id="2050" name="Picture 2" descr="C:\Users\Deb\AppData\Local\Microsoft\Windows\Temporary Internet Files\Content.IE5\Y8I7LXHP\MC9000371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-27709"/>
            <a:ext cx="1848002" cy="138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26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667000"/>
            <a:ext cx="7123113" cy="1673225"/>
          </a:xfrm>
        </p:spPr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Research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Definitions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Behavior Assessments &amp; Behavior Intervention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6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Bit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/>
          <a:lstStyle/>
          <a:p>
            <a:r>
              <a:rPr lang="en-US" dirty="0" smtClean="0"/>
              <a:t>FBAs were initially used with developmentally delayed populations – observable behaviors</a:t>
            </a:r>
          </a:p>
          <a:p>
            <a:r>
              <a:rPr lang="en-US" dirty="0" smtClean="0"/>
              <a:t>FBAs were included in the reauthorization of IDEA in 1997 to address problem behaviors of students with IEPs; any type of disability + problem behavior qualifies</a:t>
            </a:r>
          </a:p>
          <a:p>
            <a:r>
              <a:rPr lang="en-US" dirty="0" smtClean="0"/>
              <a:t>They became more widely used for non-sped students with behavior problems</a:t>
            </a:r>
          </a:p>
          <a:p>
            <a:r>
              <a:rPr lang="en-US" dirty="0" smtClean="0"/>
              <a:t>Research base lagged behind widespread use</a:t>
            </a:r>
          </a:p>
          <a:p>
            <a:r>
              <a:rPr lang="en-US" dirty="0" smtClean="0"/>
              <a:t>The model has been integrated into the PBIS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3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research says…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Teachers most common request for support is for challenging student behavior</a:t>
            </a:r>
          </a:p>
          <a:p>
            <a:endParaRPr lang="en-US" dirty="0" smtClean="0"/>
          </a:p>
          <a:p>
            <a:r>
              <a:rPr lang="en-US" dirty="0" smtClean="0"/>
              <a:t>FBAs/BIPs have been shown to be effective at reducing challenging behaviors</a:t>
            </a:r>
          </a:p>
          <a:p>
            <a:endParaRPr lang="en-US" dirty="0" smtClean="0"/>
          </a:p>
          <a:p>
            <a:r>
              <a:rPr lang="en-US" dirty="0" smtClean="0"/>
              <a:t>They have been shown to increase on-task behaviors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a Functional Behavior Assessment?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 way to address challenging behavior (measureable and observable)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REFRAME:  Problem             Signal</a:t>
            </a:r>
          </a:p>
          <a:p>
            <a:pPr marL="0" indent="0">
              <a:buNone/>
            </a:pPr>
            <a:r>
              <a:rPr lang="en-US" dirty="0" smtClean="0"/>
              <a:t>Way to alter the environment to decrease challenging behaviors</a:t>
            </a:r>
          </a:p>
          <a:p>
            <a:pPr marL="0" indent="0">
              <a:buNone/>
            </a:pPr>
            <a:r>
              <a:rPr lang="en-US" dirty="0" smtClean="0"/>
              <a:t>Takes </a:t>
            </a:r>
            <a:r>
              <a:rPr lang="en-US" dirty="0" smtClean="0"/>
              <a:t>MANY forms from VERY complex and lengthy to more </a:t>
            </a:r>
            <a:r>
              <a:rPr lang="en-US" dirty="0" smtClean="0"/>
              <a:t>streamlined</a:t>
            </a:r>
          </a:p>
          <a:p>
            <a:pPr marL="0" indent="0">
              <a:buNone/>
            </a:pPr>
            <a:r>
              <a:rPr lang="en-US" dirty="0"/>
              <a:t>Framework used by a team to address challenging behaviors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http://support4teachers.com/functional-behavior-assesment.html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4544292" y="2483421"/>
            <a:ext cx="6096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3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ABCs of FBAs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thread throughout various models:</a:t>
            </a:r>
          </a:p>
          <a:p>
            <a:endParaRPr lang="en-US" dirty="0"/>
          </a:p>
          <a:p>
            <a:r>
              <a:rPr lang="en-US" sz="3200" dirty="0" smtClean="0"/>
              <a:t>A</a:t>
            </a:r>
            <a:r>
              <a:rPr lang="en-US" dirty="0" smtClean="0"/>
              <a:t>ntecedent             Behavior             Consequences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819400" y="27294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562600" y="27294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807717"/>
              </p:ext>
            </p:extLst>
          </p:nvPr>
        </p:nvGraphicFramePr>
        <p:xfrm>
          <a:off x="1066800" y="3214116"/>
          <a:ext cx="7543800" cy="3563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579341">
                <a:tc>
                  <a:txBody>
                    <a:bodyPr/>
                    <a:lstStyle/>
                    <a:p>
                      <a:r>
                        <a:rPr lang="en-US" dirty="0" smtClean="0"/>
                        <a:t>What happened</a:t>
                      </a:r>
                      <a:r>
                        <a:rPr lang="en-US" baseline="0" dirty="0" smtClean="0"/>
                        <a:t> before?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Observable/Measurable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What is the payoff?</a:t>
                      </a:r>
                      <a:endParaRPr lang="en-US" baseline="0" dirty="0" smtClean="0"/>
                    </a:p>
                  </a:txBody>
                  <a:tcPr/>
                </a:tc>
              </a:tr>
              <a:tr h="468909">
                <a:tc>
                  <a:txBody>
                    <a:bodyPr/>
                    <a:lstStyle/>
                    <a:p>
                      <a:r>
                        <a:rPr lang="en-US" dirty="0" smtClean="0"/>
                        <a:t>Peer</a:t>
                      </a:r>
                      <a:r>
                        <a:rPr lang="en-US" baseline="0" dirty="0" smtClean="0"/>
                        <a:t> conflict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Bothering classmates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Gain desired object </a:t>
                      </a:r>
                      <a:endParaRPr lang="en-US" dirty="0"/>
                    </a:p>
                  </a:txBody>
                  <a:tcPr/>
                </a:tc>
              </a:tr>
              <a:tr h="468909">
                <a:tc>
                  <a:txBody>
                    <a:bodyPr/>
                    <a:lstStyle/>
                    <a:p>
                      <a:r>
                        <a:rPr lang="en-US" dirty="0" smtClean="0"/>
                        <a:t>Homework not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Blurting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Avoid difficult</a:t>
                      </a:r>
                      <a:r>
                        <a:rPr lang="en-US" baseline="0" dirty="0" smtClean="0"/>
                        <a:t> tasks</a:t>
                      </a:r>
                      <a:endParaRPr lang="en-US" dirty="0"/>
                    </a:p>
                  </a:txBody>
                  <a:tcPr/>
                </a:tc>
              </a:tr>
              <a:tr h="579341">
                <a:tc>
                  <a:txBody>
                    <a:bodyPr/>
                    <a:lstStyle/>
                    <a:p>
                      <a:r>
                        <a:rPr lang="en-US" dirty="0" smtClean="0"/>
                        <a:t>Hunger/Lack of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Using inappropriate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Avoid</a:t>
                      </a:r>
                      <a:r>
                        <a:rPr lang="en-US" baseline="0" dirty="0" smtClean="0"/>
                        <a:t> peer conflict</a:t>
                      </a:r>
                      <a:endParaRPr lang="en-US" dirty="0"/>
                    </a:p>
                  </a:txBody>
                  <a:tcPr/>
                </a:tc>
              </a:tr>
              <a:tr h="468909">
                <a:tc>
                  <a:txBody>
                    <a:bodyPr/>
                    <a:lstStyle/>
                    <a:p>
                      <a:r>
                        <a:rPr lang="en-US" dirty="0" smtClean="0"/>
                        <a:t>Routine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</a:t>
                      </a:r>
                      <a:r>
                        <a:rPr lang="en-US" baseline="0" dirty="0" smtClean="0"/>
                        <a:t> of seat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Gain desired</a:t>
                      </a:r>
                      <a:r>
                        <a:rPr lang="en-US" baseline="0" dirty="0" smtClean="0"/>
                        <a:t> activity</a:t>
                      </a:r>
                      <a:endParaRPr lang="en-US" dirty="0"/>
                    </a:p>
                  </a:txBody>
                  <a:tcPr/>
                </a:tc>
              </a:tr>
              <a:tr h="468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Correction/failure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Fighting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Attention from adult</a:t>
                      </a:r>
                      <a:endParaRPr lang="en-US" baseline="0" dirty="0" smtClean="0"/>
                    </a:p>
                  </a:txBody>
                  <a:tcPr/>
                </a:tc>
              </a:tr>
              <a:tr h="468909">
                <a:tc>
                  <a:txBody>
                    <a:bodyPr/>
                    <a:lstStyle/>
                    <a:p>
                      <a:r>
                        <a:rPr lang="en-US" dirty="0" smtClean="0"/>
                        <a:t>Engaged in 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Tantrum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Attention from peers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6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an FBA/BIP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Understand the challenging behavior</a:t>
            </a:r>
          </a:p>
          <a:p>
            <a:r>
              <a:rPr lang="en-US" dirty="0" smtClean="0"/>
              <a:t>2. Create a hypothesis – ABC – what is the FUNCTION (reason) for the behavior</a:t>
            </a:r>
            <a:r>
              <a:rPr lang="en-US" dirty="0" smtClean="0"/>
              <a:t>?</a:t>
            </a:r>
          </a:p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smtClean="0"/>
              <a:t>Design an effective intervention Behavior Intervention Plan (BIP)</a:t>
            </a:r>
          </a:p>
          <a:p>
            <a:r>
              <a:rPr lang="en-US" dirty="0" smtClean="0"/>
              <a:t>4</a:t>
            </a:r>
            <a:r>
              <a:rPr lang="en-US" dirty="0" smtClean="0"/>
              <a:t>. </a:t>
            </a:r>
            <a:r>
              <a:rPr lang="en-US" dirty="0" smtClean="0"/>
              <a:t>Monitor and evaluate the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584</TotalTime>
  <Words>660</Words>
  <Application>Microsoft Office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FBAs &amp; BIPs/PBSs  What are they and do we really need more acronyms?</vt:lpstr>
      <vt:lpstr>Let’s look at what we know…</vt:lpstr>
      <vt:lpstr>Presentation Objectives</vt:lpstr>
      <vt:lpstr>Functional Behavior Assessments &amp; Behavior Intervention Plans</vt:lpstr>
      <vt:lpstr>A Little Bit of History</vt:lpstr>
      <vt:lpstr>What the research says…</vt:lpstr>
      <vt:lpstr>What is a Functional Behavior Assessment?</vt:lpstr>
      <vt:lpstr>The ABCs of FBAs</vt:lpstr>
      <vt:lpstr>Steps to an FBA/BIP</vt:lpstr>
      <vt:lpstr>What is a Behavior Intervention Plan?</vt:lpstr>
      <vt:lpstr>Who is on the Team?</vt:lpstr>
      <vt:lpstr>How does this fit in with PBIS?</vt:lpstr>
      <vt:lpstr>Check In</vt:lpstr>
      <vt:lpstr>Let’s Dig In!</vt:lpstr>
      <vt:lpstr>A Model for FBAs/BIPs</vt:lpstr>
      <vt:lpstr>Let’s have some fun!</vt:lpstr>
      <vt:lpstr>Let’s work through the steps…</vt:lpstr>
      <vt:lpstr>Web Resources</vt:lpstr>
      <vt:lpstr>Wrap Up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</dc:creator>
  <cp:lastModifiedBy>Deb</cp:lastModifiedBy>
  <cp:revision>21</cp:revision>
  <cp:lastPrinted>2013-02-19T13:35:45Z</cp:lastPrinted>
  <dcterms:created xsi:type="dcterms:W3CDTF">2013-02-18T23:51:57Z</dcterms:created>
  <dcterms:modified xsi:type="dcterms:W3CDTF">2013-02-19T16:17:04Z</dcterms:modified>
</cp:coreProperties>
</file>