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5"/>
  </p:notesMasterIdLst>
  <p:sldIdLst>
    <p:sldId id="256" r:id="rId2"/>
    <p:sldId id="259" r:id="rId3"/>
    <p:sldId id="257" r:id="rId4"/>
    <p:sldId id="258" r:id="rId5"/>
    <p:sldId id="260" r:id="rId6"/>
    <p:sldId id="277" r:id="rId7"/>
    <p:sldId id="276" r:id="rId8"/>
    <p:sldId id="280" r:id="rId9"/>
    <p:sldId id="262" r:id="rId10"/>
    <p:sldId id="264" r:id="rId11"/>
    <p:sldId id="265" r:id="rId12"/>
    <p:sldId id="266" r:id="rId13"/>
    <p:sldId id="267" r:id="rId14"/>
    <p:sldId id="273" r:id="rId15"/>
    <p:sldId id="275" r:id="rId16"/>
    <p:sldId id="263" r:id="rId17"/>
    <p:sldId id="272" r:id="rId18"/>
    <p:sldId id="271" r:id="rId19"/>
    <p:sldId id="278" r:id="rId20"/>
    <p:sldId id="279" r:id="rId21"/>
    <p:sldId id="281" r:id="rId22"/>
    <p:sldId id="282" r:id="rId23"/>
    <p:sldId id="270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7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1800" b="1" i="0" baseline="0" dirty="0"/>
              <a:t>Actual Adjusted On-Time Cohort Graduation Rate (Class of 2010) </a:t>
            </a:r>
            <a:r>
              <a:rPr lang="en-US" sz="1800" b="1" i="0" baseline="0" dirty="0" smtClean="0"/>
              <a:t> OSPI</a:t>
            </a:r>
            <a:endParaRPr lang="en-US" sz="1800" b="1" i="0" baseline="0" dirty="0"/>
          </a:p>
        </c:rich>
      </c:tx>
      <c:layout>
        <c:manualLayout>
          <c:xMode val="edge"/>
          <c:yMode val="edge"/>
          <c:x val="0.110586469635804"/>
          <c:y val="0.000935802549046609"/>
        </c:manualLayout>
      </c:layout>
      <c:overlay val="0"/>
    </c:title>
    <c:autoTitleDeleted val="0"/>
    <c:plotArea>
      <c:layout/>
      <c:barChart>
        <c:barDir val="col"/>
        <c:grouping val="clustered"/>
        <c:varyColors val="1"/>
        <c:ser>
          <c:idx val="0"/>
          <c:order val="0"/>
          <c:tx>
            <c:strRef>
              <c:f>'Sheet1'!$B$1</c:f>
              <c:strCache>
                <c:ptCount val="1"/>
                <c:pt idx="0">
                  <c:v>Drop Out Percentage</c:v>
                </c:pt>
              </c:strCache>
            </c:strRef>
          </c:tx>
          <c:invertIfNegative val="0"/>
          <c:cat>
            <c:strRef>
              <c:f>'Sheet1'!$A$2:$A$8</c:f>
              <c:strCache>
                <c:ptCount val="7"/>
                <c:pt idx="1">
                  <c:v>Anacortes School District</c:v>
                </c:pt>
                <c:pt idx="2">
                  <c:v>Mount Baker School District</c:v>
                </c:pt>
                <c:pt idx="3">
                  <c:v>Burlington-Edison School Distrtict</c:v>
                </c:pt>
                <c:pt idx="4">
                  <c:v>Bellingham School District</c:v>
                </c:pt>
                <c:pt idx="5">
                  <c:v>Nooksack School District</c:v>
                </c:pt>
                <c:pt idx="6">
                  <c:v>Washington State Average </c:v>
                </c:pt>
              </c:strCache>
            </c:strRef>
          </c:cat>
          <c:val>
            <c:numRef>
              <c:f>'Sheet1'!$B$2:$B$8</c:f>
              <c:numCache>
                <c:formatCode>0.00%</c:formatCode>
                <c:ptCount val="7"/>
                <c:pt idx="1">
                  <c:v>0.752</c:v>
                </c:pt>
                <c:pt idx="2">
                  <c:v>0.765000000000001</c:v>
                </c:pt>
                <c:pt idx="3">
                  <c:v>0.81</c:v>
                </c:pt>
                <c:pt idx="4">
                  <c:v>0.731</c:v>
                </c:pt>
                <c:pt idx="5">
                  <c:v>0.719</c:v>
                </c:pt>
                <c:pt idx="6">
                  <c:v>0.727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92038520"/>
        <c:axId val="492035528"/>
      </c:barChart>
      <c:valAx>
        <c:axId val="49203552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one"/>
        <c:crossAx val="492038520"/>
        <c:crosses val="autoZero"/>
        <c:crossBetween val="between"/>
      </c:valAx>
      <c:catAx>
        <c:axId val="492038520"/>
        <c:scaling>
          <c:orientation val="minMax"/>
        </c:scaling>
        <c:delete val="0"/>
        <c:axPos val="b"/>
        <c:majorTickMark val="none"/>
        <c:minorTickMark val="none"/>
        <c:tickLblPos val="nextTo"/>
        <c:crossAx val="492035528"/>
        <c:crosses val="autoZero"/>
        <c:auto val="1"/>
        <c:lblAlgn val="ctr"/>
        <c:lblOffset val="100"/>
        <c:noMultiLvlLbl val="0"/>
      </c:catAx>
      <c:spPr>
        <a:ln>
          <a:noFill/>
        </a:ln>
      </c:spPr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72C67-25D8-8944-9357-85A1D4F611DD}" type="datetimeFigureOut">
              <a:rPr lang="en-US" smtClean="0"/>
              <a:t>3/9/12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4438E6-7EE2-7245-B939-84DFE81C23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48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438E6-7EE2-7245-B939-84DFE81C23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88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438E6-7EE2-7245-B939-84DFE81C235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3881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Being</a:t>
            </a:r>
            <a:r>
              <a:rPr lang="en-US" baseline="0" dirty="0" smtClean="0"/>
              <a:t> held back, low test scores.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4438E6-7EE2-7245-B939-84DFE81C235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97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E560BB39-DCBA-1E42-96ED-2BCD2BE3AF12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z="1000" dirty="0"/>
              <a:t>In the end, though, the most fundamental accomplishment of Navigation 101 can be summed up with this graphic: Navigation</a:t>
            </a:r>
            <a:r>
              <a:rPr lang="ja-JP" altLang="en-US" sz="1000" dirty="0"/>
              <a:t>’</a:t>
            </a:r>
            <a:r>
              <a:rPr lang="en-US" sz="1000" dirty="0"/>
              <a:t>s combination of personalized education, responsibility, and academic challenge helps students plan for the future with hope and gives them tangible achievements to make their hopes and dreams possible.</a:t>
            </a:r>
          </a:p>
          <a:p>
            <a:endParaRPr lang="en-US" sz="1000" dirty="0"/>
          </a:p>
          <a:p>
            <a:r>
              <a:rPr lang="en-US" sz="1000" dirty="0"/>
              <a:t>The districts that have been using Navigation have found it to be a powerful force for change. We hope you will as well.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3/9/12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3/9/12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duadvisory.adobeconnect.com/_a13846108/p78022564/?launcher=false&amp;fcsContent=true&amp;pbMode=norma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checkandconnect.org/" TargetMode="External"/><Relationship Id="rId4" Type="http://schemas.openxmlformats.org/officeDocument/2006/relationships/hyperlink" Target="http://www.dropoutprevention.org/hom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es.ed.gov/ncee/wwc/Topic.aspx?sid=3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hosted.ap.org/specials/interactives/wdc/dropout/index.html" TargetMode="External"/><Relationship Id="rId4" Type="http://schemas.openxmlformats.org/officeDocument/2006/relationships/hyperlink" Target="http://all4ed.org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ropoutprevention.org/home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chieve.org/files/DQC_paper_0.pdf" TargetMode="External"/><Relationship Id="rId3" Type="http://schemas.openxmlformats.org/officeDocument/2006/relationships/hyperlink" Target="http://edadmin.edb.utexas.edu/datause/index.htm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ies.ed.gov/ncee/wwc/Topic.aspx?sid=3" TargetMode="External"/><Relationship Id="rId4" Type="http://schemas.openxmlformats.org/officeDocument/2006/relationships/hyperlink" Target="http://www.k12.wa.us/SecondaryEducation/GraduationTeamEffort/default.aspx" TargetMode="External"/><Relationship Id="rId5" Type="http://schemas.openxmlformats.org/officeDocument/2006/relationships/hyperlink" Target="http://www.k12.wa.us/SecondaryEducation/CareerCollegeReadiness/pubdocs/NavGranteeHandbook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heckandconnect.org/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811420" y="5200207"/>
            <a:ext cx="5637010" cy="1657793"/>
          </a:xfrm>
        </p:spPr>
        <p:txBody>
          <a:bodyPr/>
          <a:lstStyle/>
          <a:p>
            <a:r>
              <a:rPr lang="en-US" dirty="0" smtClean="0"/>
              <a:t>Addressing the issue through a K-12 comprehensive school counseling program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99902" y="1686191"/>
            <a:ext cx="7175351" cy="3362012"/>
          </a:xfrm>
        </p:spPr>
        <p:txBody>
          <a:bodyPr/>
          <a:lstStyle/>
          <a:p>
            <a:r>
              <a:rPr lang="en-US" dirty="0" smtClean="0">
                <a:effectLst/>
              </a:rPr>
              <a:t>School Dropouts and Disengagement</a:t>
            </a:r>
            <a:endParaRPr lang="en-US" dirty="0"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16801" y="6349628"/>
            <a:ext cx="2071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February 14,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23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34089" y="731519"/>
            <a:ext cx="8456693" cy="495903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/>
              <a:t>Student’s Educational Experiences</a:t>
            </a:r>
          </a:p>
          <a:p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2000" dirty="0" smtClean="0"/>
              <a:t>1) Academic Performance: Grades; specifically failing English and Math</a:t>
            </a:r>
          </a:p>
          <a:p>
            <a:pPr marL="45720" indent="0">
              <a:buNone/>
            </a:pPr>
            <a:r>
              <a:rPr lang="en-US" sz="2000" dirty="0" smtClean="0"/>
              <a:t>-Watch 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graders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2000" dirty="0" smtClean="0"/>
              <a:t>2) Educational Engagement: Discipline Problems, Truancy, Poor      Relationships </a:t>
            </a:r>
            <a:endParaRPr lang="en-US" sz="2000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016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8011" y="731519"/>
            <a:ext cx="8344152" cy="499118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School Characteristics </a:t>
            </a:r>
            <a:endParaRPr lang="en-US" sz="3600" b="1" dirty="0" smtClean="0"/>
          </a:p>
          <a:p>
            <a:endParaRPr lang="en-US" b="1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/>
              <a:t>D</a:t>
            </a:r>
            <a:r>
              <a:rPr lang="en-US" dirty="0" smtClean="0"/>
              <a:t>ifficult </a:t>
            </a:r>
            <a:r>
              <a:rPr lang="en-US" dirty="0"/>
              <a:t>to </a:t>
            </a:r>
            <a:r>
              <a:rPr lang="en-US" dirty="0" smtClean="0"/>
              <a:t>define –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Healthy relationships </a:t>
            </a:r>
            <a:r>
              <a:rPr lang="en-US" dirty="0"/>
              <a:t>with </a:t>
            </a:r>
            <a:r>
              <a:rPr lang="en-US" dirty="0" smtClean="0"/>
              <a:t>adults 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/>
              <a:t>F</a:t>
            </a:r>
            <a:r>
              <a:rPr lang="en-US" dirty="0" smtClean="0"/>
              <a:t>ocused </a:t>
            </a:r>
            <a:r>
              <a:rPr lang="en-US" dirty="0"/>
              <a:t>and rigorous </a:t>
            </a:r>
            <a:r>
              <a:rPr lang="en-US" dirty="0" smtClean="0"/>
              <a:t>curriculum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What else can you think of?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14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314333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What Next?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67150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14503" y="99618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Early Warning Signs</a:t>
            </a:r>
            <a:endParaRPr lang="en-US" dirty="0"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4476" y="2215020"/>
            <a:ext cx="81190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is no single pathway that every dropout follows, but there are common patterns to look for.</a:t>
            </a:r>
          </a:p>
          <a:p>
            <a:endParaRPr lang="en-US" dirty="0"/>
          </a:p>
          <a:p>
            <a:pPr algn="ctr"/>
            <a:r>
              <a:rPr lang="en-US" sz="3600" dirty="0" smtClean="0"/>
              <a:t>ABC’s</a:t>
            </a:r>
          </a:p>
          <a:p>
            <a:pPr algn="ctr"/>
            <a:endParaRPr lang="en-US" sz="3600" dirty="0"/>
          </a:p>
          <a:p>
            <a:r>
              <a:rPr lang="en-US" sz="3600" dirty="0" smtClean="0"/>
              <a:t>A: </a:t>
            </a:r>
            <a:r>
              <a:rPr lang="en-US" sz="2800" dirty="0" smtClean="0"/>
              <a:t>Absences</a:t>
            </a:r>
          </a:p>
          <a:p>
            <a:r>
              <a:rPr lang="en-US" sz="3600" dirty="0" smtClean="0"/>
              <a:t>B: </a:t>
            </a:r>
            <a:r>
              <a:rPr lang="en-US" sz="2800" dirty="0" smtClean="0"/>
              <a:t>Behavior</a:t>
            </a:r>
          </a:p>
          <a:p>
            <a:r>
              <a:rPr lang="en-US" sz="3600" dirty="0" smtClean="0"/>
              <a:t>C: </a:t>
            </a:r>
            <a:r>
              <a:rPr lang="en-US" sz="2800" dirty="0" smtClean="0"/>
              <a:t>Course Failure</a:t>
            </a:r>
          </a:p>
          <a:p>
            <a:pPr algn="ctr"/>
            <a:endParaRPr lang="en-US" sz="3600" dirty="0"/>
          </a:p>
          <a:p>
            <a:pPr algn="ctr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611897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085884" y="996182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DATA, DATA, DATA</a:t>
            </a:r>
            <a:endParaRPr lang="en-US" dirty="0"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8785" y="2504370"/>
            <a:ext cx="81190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Keep track of grades 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Attendance records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Test Scores</a:t>
            </a:r>
          </a:p>
          <a:p>
            <a:pPr algn="ctr"/>
            <a:endParaRPr lang="en-US" sz="2000" dirty="0"/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Best place to start is when the student transitions into </a:t>
            </a:r>
            <a:r>
              <a:rPr lang="en-US" sz="2000" i="1" dirty="0" smtClean="0"/>
              <a:t>middle school</a:t>
            </a:r>
            <a:r>
              <a:rPr lang="en-US" sz="2000" dirty="0" smtClean="0"/>
              <a:t>.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dirty="0" smtClean="0"/>
              <a:t>What are some things you can do in elementary school?</a:t>
            </a:r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3649562" y="5907762"/>
            <a:ext cx="2106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2"/>
              </a:rPr>
              <a:t>Duxbury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570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209006" y="2169190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And Now?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0458409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4800" y="1058863"/>
            <a:ext cx="3886200" cy="5551487"/>
            <a:chOff x="304800" y="788951"/>
            <a:chExt cx="3886200" cy="5550896"/>
          </a:xfrm>
        </p:grpSpPr>
        <p:pic>
          <p:nvPicPr>
            <p:cNvPr id="36888" name="Picture 3" descr="Tier2triangl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1538478"/>
              <a:ext cx="1371600" cy="1229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4" descr="Tier3triangle.png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3757613" y="788951"/>
              <a:ext cx="433386" cy="622275"/>
            </a:xfrm>
            <a:prstGeom prst="rect">
              <a:avLst/>
            </a:prstGeom>
          </p:spPr>
        </p:pic>
        <p:pic>
          <p:nvPicPr>
            <p:cNvPr id="6" name="Picture 5" descr="Tier1triangle.png"/>
            <p:cNvPicPr>
              <a:picLocks noChangeAspect="1"/>
            </p:cNvPicPr>
            <p:nvPr/>
          </p:nvPicPr>
          <p:blipFill>
            <a:blip r:embed="rId4" cstate="print">
              <a:clrChange>
                <a:clrFrom>
                  <a:srgbClr val="000000">
                    <a:alpha val="0"/>
                  </a:srgbClr>
                </a:clrFrom>
                <a:clrTo>
                  <a:srgbClr val="000000">
                    <a:alpha val="0"/>
                  </a:srgbClr>
                </a:clrTo>
              </a:clrChange>
              <a:duotone>
                <a:prstClr val="black"/>
                <a:srgbClr val="00EE33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304800" y="2895600"/>
              <a:ext cx="3886200" cy="3444247"/>
            </a:xfrm>
            <a:prstGeom prst="rect">
              <a:avLst/>
            </a:prstGeom>
          </p:spPr>
        </p:pic>
      </p:grpSp>
      <p:pic>
        <p:nvPicPr>
          <p:cNvPr id="7" name="Picture 6" descr="guidanceVertical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574675"/>
            <a:ext cx="642938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wordsAcademicsTechnical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000">
            <a:off x="363538" y="1455738"/>
            <a:ext cx="3182937" cy="43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 descr="wordsCitizenship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60000">
            <a:off x="5761038" y="1566863"/>
            <a:ext cx="3343275" cy="456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9"/>
          <p:cNvGrpSpPr>
            <a:grpSpLocks/>
          </p:cNvGrpSpPr>
          <p:nvPr/>
        </p:nvGrpSpPr>
        <p:grpSpPr bwMode="auto">
          <a:xfrm flipH="1">
            <a:off x="4979988" y="1028700"/>
            <a:ext cx="3886200" cy="5600700"/>
            <a:chOff x="304800" y="788951"/>
            <a:chExt cx="3886200" cy="5600103"/>
          </a:xfrm>
        </p:grpSpPr>
        <p:pic>
          <p:nvPicPr>
            <p:cNvPr id="36885" name="Picture 10" descr="Tier2triangle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19400" y="1538478"/>
              <a:ext cx="1371600" cy="12298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2" name="Picture 11" descr="Tier3triangle.png"/>
            <p:cNvPicPr>
              <a:picLocks noChangeAspect="1"/>
            </p:cNvPicPr>
            <p:nvPr/>
          </p:nvPicPr>
          <p:blipFill>
            <a:blip r:embed="rId3" cstate="print">
              <a:duotone>
                <a:prstClr val="black"/>
                <a:srgbClr val="FF0000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3757613" y="788951"/>
              <a:ext cx="433386" cy="622275"/>
            </a:xfrm>
            <a:prstGeom prst="rect">
              <a:avLst/>
            </a:prstGeom>
          </p:spPr>
        </p:pic>
        <p:pic>
          <p:nvPicPr>
            <p:cNvPr id="13" name="Picture 12" descr="Tier1triangle.png"/>
            <p:cNvPicPr>
              <a:picLocks noChangeAspect="1"/>
            </p:cNvPicPr>
            <p:nvPr/>
          </p:nvPicPr>
          <p:blipFill>
            <a:blip r:embed="rId4" cstate="print">
              <a:duotone>
                <a:prstClr val="black"/>
                <a:srgbClr val="00EE33">
                  <a:tint val="45000"/>
                  <a:satMod val="400000"/>
                </a:srgbClr>
              </a:duotone>
            </a:blip>
            <a:stretch>
              <a:fillRect/>
            </a:stretch>
          </p:blipFill>
          <p:spPr>
            <a:xfrm>
              <a:off x="304800" y="2944807"/>
              <a:ext cx="3886200" cy="3444247"/>
            </a:xfrm>
            <a:prstGeom prst="rect">
              <a:avLst/>
            </a:prstGeom>
          </p:spPr>
        </p:pic>
      </p:grp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478088" y="4579938"/>
            <a:ext cx="1668462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>
              <a:lnSpc>
                <a:spcPts val="2300"/>
              </a:lnSpc>
            </a:pPr>
            <a:endParaRPr lang="en-US" b="1"/>
          </a:p>
          <a:p>
            <a:pPr algn="r">
              <a:lnSpc>
                <a:spcPts val="2300"/>
              </a:lnSpc>
            </a:pPr>
            <a:r>
              <a:rPr lang="en-US" sz="2000" b="1"/>
              <a:t>Classroom</a:t>
            </a:r>
          </a:p>
          <a:p>
            <a:pPr algn="r">
              <a:lnSpc>
                <a:spcPts val="2300"/>
              </a:lnSpc>
            </a:pPr>
            <a:r>
              <a:rPr lang="en-US" sz="2000" b="1"/>
              <a:t>Core Instruction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5029200" y="4800600"/>
            <a:ext cx="2849563" cy="1066800"/>
            <a:chOff x="5138929" y="4529351"/>
            <a:chExt cx="2849269" cy="1067394"/>
          </a:xfrm>
        </p:grpSpPr>
        <p:sp>
          <p:nvSpPr>
            <p:cNvPr id="36882" name="TextBox 15"/>
            <p:cNvSpPr txBox="1">
              <a:spLocks noChangeArrowheads="1"/>
            </p:cNvSpPr>
            <p:nvPr/>
          </p:nvSpPr>
          <p:spPr bwMode="auto">
            <a:xfrm>
              <a:off x="5138929" y="4529351"/>
              <a:ext cx="2123626" cy="3875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lnSpc>
                  <a:spcPts val="2300"/>
                </a:lnSpc>
              </a:pPr>
              <a:r>
                <a:rPr lang="en-US" sz="2000" b="1"/>
                <a:t>Navigation 101</a:t>
              </a:r>
            </a:p>
          </p:txBody>
        </p:sp>
        <p:sp>
          <p:nvSpPr>
            <p:cNvPr id="36883" name="TextBox 16"/>
            <p:cNvSpPr txBox="1">
              <a:spLocks noChangeArrowheads="1"/>
            </p:cNvSpPr>
            <p:nvPr/>
          </p:nvSpPr>
          <p:spPr bwMode="auto">
            <a:xfrm>
              <a:off x="5138929" y="4889603"/>
              <a:ext cx="2679800" cy="6309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lnSpc>
                  <a:spcPts val="2100"/>
                </a:lnSpc>
              </a:pPr>
              <a:r>
                <a:rPr lang="en-US" sz="2000" b="1"/>
                <a:t>PBIS</a:t>
              </a:r>
              <a:br>
                <a:rPr lang="en-US" sz="2000" b="1"/>
              </a:br>
              <a:endParaRPr lang="en-US" sz="2000" b="1"/>
            </a:p>
          </p:txBody>
        </p:sp>
        <p:sp>
          <p:nvSpPr>
            <p:cNvPr id="36884" name="TextBox 17"/>
            <p:cNvSpPr txBox="1">
              <a:spLocks noChangeArrowheads="1"/>
            </p:cNvSpPr>
            <p:nvPr/>
          </p:nvSpPr>
          <p:spPr bwMode="auto">
            <a:xfrm>
              <a:off x="5148683" y="5209459"/>
              <a:ext cx="2839515" cy="3872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charset="0"/>
                  <a:ea typeface="ＭＳ Ｐゴシック" charset="0"/>
                </a:defRPr>
              </a:lvl9pPr>
            </a:lstStyle>
            <a:p>
              <a:pPr>
                <a:lnSpc>
                  <a:spcPts val="2300"/>
                </a:lnSpc>
              </a:pPr>
              <a:r>
                <a:rPr lang="en-US" sz="2000" b="1"/>
                <a:t>Safe &amp; Civil Schools</a:t>
              </a:r>
            </a:p>
          </p:txBody>
        </p:sp>
      </p:grp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937125" y="2228850"/>
            <a:ext cx="168275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lnSpc>
                <a:spcPts val="1800"/>
              </a:lnSpc>
            </a:pPr>
            <a:r>
              <a:rPr lang="en-US" sz="1600" b="1"/>
              <a:t>Responsive Services 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543175" y="1981200"/>
            <a:ext cx="1684338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>
              <a:lnSpc>
                <a:spcPts val="1800"/>
              </a:lnSpc>
            </a:pPr>
            <a:r>
              <a:rPr lang="en-US" sz="1600" b="1"/>
              <a:t>Small </a:t>
            </a:r>
          </a:p>
          <a:p>
            <a:pPr algn="r">
              <a:lnSpc>
                <a:spcPts val="1800"/>
              </a:lnSpc>
            </a:pPr>
            <a:r>
              <a:rPr lang="en-US" sz="1600" b="1"/>
              <a:t>Group</a:t>
            </a:r>
          </a:p>
          <a:p>
            <a:pPr algn="r">
              <a:lnSpc>
                <a:spcPts val="1800"/>
              </a:lnSpc>
            </a:pPr>
            <a:r>
              <a:rPr lang="en-US" sz="1600" b="1"/>
              <a:t>Intervention</a:t>
            </a:r>
            <a:endParaRPr lang="en-US" sz="1800" b="1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17888" y="1122363"/>
            <a:ext cx="2468562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lnSpc>
                <a:spcPts val="2100"/>
              </a:lnSpc>
            </a:pPr>
            <a:r>
              <a:rPr lang="en-US" sz="1800" b="1"/>
              <a:t>Intensive Intervention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85800" y="6108700"/>
            <a:ext cx="2894013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spc="-100" dirty="0">
                <a:solidFill>
                  <a:srgbClr val="C00000"/>
                </a:solidFill>
                <a:ea typeface="+mn-ea"/>
              </a:rPr>
              <a:t>TIER 1: 80% of Students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34000" y="6108700"/>
            <a:ext cx="2894013" cy="4603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spc="-100" dirty="0">
                <a:solidFill>
                  <a:srgbClr val="C00000"/>
                </a:solidFill>
                <a:ea typeface="+mn-ea"/>
              </a:rPr>
              <a:t>TIER 1: 80% of Students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78388" y="2971800"/>
            <a:ext cx="1646237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spc="-100" dirty="0">
                <a:solidFill>
                  <a:srgbClr val="C00000"/>
                </a:solidFill>
                <a:ea typeface="+mn-ea"/>
              </a:rPr>
              <a:t>TIER 2: 15% of Students</a:t>
            </a:r>
          </a:p>
        </p:txBody>
      </p:sp>
      <p:pic>
        <p:nvPicPr>
          <p:cNvPr id="28" name="Picture 27" descr="WORDScurvedMeaningfultighter.png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228600"/>
            <a:ext cx="4318000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TextBox 28"/>
          <p:cNvSpPr txBox="1"/>
          <p:nvPr/>
        </p:nvSpPr>
        <p:spPr>
          <a:xfrm>
            <a:off x="3810000" y="1628775"/>
            <a:ext cx="164465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spc="-100" dirty="0">
                <a:solidFill>
                  <a:srgbClr val="C00000"/>
                </a:solidFill>
                <a:ea typeface="+mn-ea"/>
              </a:rPr>
              <a:t>TIER 3: 5% of Students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67000" y="2971800"/>
            <a:ext cx="1646238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200" b="1" spc="-100" dirty="0">
                <a:solidFill>
                  <a:srgbClr val="C00000"/>
                </a:solidFill>
                <a:ea typeface="+mn-ea"/>
              </a:rPr>
              <a:t>TIER 2: 15% of Students</a:t>
            </a:r>
          </a:p>
        </p:txBody>
      </p:sp>
    </p:spTree>
    <p:extLst>
      <p:ext uri="{BB962C8B-B14F-4D97-AF65-F5344CB8AC3E}">
        <p14:creationId xmlns:p14="http://schemas.microsoft.com/office/powerpoint/2010/main" val="39453679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9" grpId="0"/>
      <p:bldP spid="20" grpId="0"/>
      <p:bldP spid="22" grpId="0"/>
      <p:bldP spid="23" grpId="0"/>
      <p:bldP spid="25" grpId="0"/>
      <p:bldP spid="29" grpId="0"/>
      <p:bldP spid="3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405425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>
                <a:effectLst/>
                <a:latin typeface="Arial Black" charset="0"/>
              </a:rPr>
              <a:t>NAVIGATION 101 GOAL</a:t>
            </a: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 flipV="1">
            <a:off x="4648200" y="2209800"/>
            <a:ext cx="0" cy="3429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2590800" y="3810000"/>
            <a:ext cx="434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191000" y="1752600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Heart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962400" y="5791200"/>
            <a:ext cx="1371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No Heart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1219200" y="3581400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No Skills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7162800" y="3581400"/>
            <a:ext cx="990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b="1"/>
              <a:t>Skills</a:t>
            </a:r>
          </a:p>
        </p:txBody>
      </p:sp>
      <p:sp>
        <p:nvSpPr>
          <p:cNvPr id="5129" name="Oval 9"/>
          <p:cNvSpPr>
            <a:spLocks noChangeArrowheads="1"/>
          </p:cNvSpPr>
          <p:nvPr/>
        </p:nvSpPr>
        <p:spPr bwMode="auto">
          <a:xfrm>
            <a:off x="2667000" y="2667000"/>
            <a:ext cx="1828800" cy="990600"/>
          </a:xfrm>
          <a:prstGeom prst="ellipse">
            <a:avLst/>
          </a:prstGeom>
          <a:solidFill>
            <a:srgbClr val="FF9900">
              <a:alpha val="5098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Oval 10"/>
          <p:cNvSpPr>
            <a:spLocks noChangeArrowheads="1"/>
          </p:cNvSpPr>
          <p:nvPr/>
        </p:nvSpPr>
        <p:spPr bwMode="auto">
          <a:xfrm>
            <a:off x="4876800" y="2667000"/>
            <a:ext cx="1828800" cy="990600"/>
          </a:xfrm>
          <a:prstGeom prst="ellipse">
            <a:avLst/>
          </a:prstGeom>
          <a:solidFill>
            <a:srgbClr val="CC000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Oval 11"/>
          <p:cNvSpPr>
            <a:spLocks noChangeArrowheads="1"/>
          </p:cNvSpPr>
          <p:nvPr/>
        </p:nvSpPr>
        <p:spPr bwMode="auto">
          <a:xfrm>
            <a:off x="2667000" y="3962400"/>
            <a:ext cx="1828800" cy="990600"/>
          </a:xfrm>
          <a:prstGeom prst="ellipse">
            <a:avLst/>
          </a:prstGeom>
          <a:solidFill>
            <a:srgbClr val="FF9900">
              <a:alpha val="5098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Oval 12"/>
          <p:cNvSpPr>
            <a:spLocks noChangeArrowheads="1"/>
          </p:cNvSpPr>
          <p:nvPr/>
        </p:nvSpPr>
        <p:spPr bwMode="auto">
          <a:xfrm>
            <a:off x="4800600" y="3962400"/>
            <a:ext cx="1828800" cy="990600"/>
          </a:xfrm>
          <a:prstGeom prst="ellipse">
            <a:avLst/>
          </a:prstGeom>
          <a:solidFill>
            <a:srgbClr val="FF9900">
              <a:alpha val="50980"/>
            </a:srgb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895600" y="2971800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Frustration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3124200" y="4267200"/>
            <a:ext cx="914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Failure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5105400" y="4267200"/>
            <a:ext cx="12954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 b="1"/>
              <a:t>Cynicism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5029200" y="2743200"/>
            <a:ext cx="15240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</a:rPr>
              <a:t>Hope</a:t>
            </a:r>
          </a:p>
          <a:p>
            <a:pPr algn="ctr">
              <a:spcBef>
                <a:spcPct val="50000"/>
              </a:spcBef>
            </a:pPr>
            <a:r>
              <a:rPr lang="en-US" sz="1600" b="1">
                <a:solidFill>
                  <a:schemeClr val="bg1"/>
                </a:solidFill>
              </a:rPr>
              <a:t>Achievement</a:t>
            </a:r>
          </a:p>
        </p:txBody>
      </p:sp>
    </p:spTree>
    <p:extLst>
      <p:ext uri="{BB962C8B-B14F-4D97-AF65-F5344CB8AC3E}">
        <p14:creationId xmlns:p14="http://schemas.microsoft.com/office/powerpoint/2010/main" val="413489700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10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5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1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7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  <p:bldP spid="5125" grpId="0"/>
      <p:bldP spid="5126" grpId="0"/>
      <p:bldP spid="5127" grpId="0"/>
      <p:bldP spid="5128" grpId="0"/>
      <p:bldP spid="5129" grpId="0" animBg="1"/>
      <p:bldP spid="5130" grpId="0" animBg="1"/>
      <p:bldP spid="5131" grpId="0" animBg="1"/>
      <p:bldP spid="5132" grpId="0" animBg="1"/>
      <p:bldP spid="5133" grpId="0"/>
      <p:bldP spid="5134" grpId="0"/>
      <p:bldP spid="5135" grpId="0"/>
      <p:bldP spid="513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59199" y="996182"/>
            <a:ext cx="6512511" cy="93282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effectLst/>
              </a:rPr>
              <a:t>Other Interventions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>
              <a:effectLst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48592" y="5707414"/>
            <a:ext cx="23955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+mj-lt"/>
              </a:rPr>
              <a:t>REPEAT</a:t>
            </a:r>
            <a:endParaRPr lang="en-US" sz="4000" dirty="0">
              <a:latin typeface="+mj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63850" y="2222786"/>
            <a:ext cx="55741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Works Clearinghouse - Drop Out Prevention Intervention Evaluations</a:t>
            </a:r>
          </a:p>
          <a:p>
            <a:r>
              <a:rPr lang="en-US" dirty="0">
                <a:hlinkClick r:id="rId2"/>
              </a:rPr>
              <a:t>http://ies.ed.gov/ncee/wwc/Topic.aspx?sid=3</a:t>
            </a:r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63850" y="3504965"/>
            <a:ext cx="51251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 and Connect Reengagement Intervention</a:t>
            </a:r>
          </a:p>
          <a:p>
            <a:r>
              <a:rPr lang="en-US" dirty="0">
                <a:hlinkClick r:id="rId3"/>
              </a:rPr>
              <a:t>http://checkandconnect.org/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63850" y="4528152"/>
            <a:ext cx="42137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National </a:t>
            </a:r>
            <a:r>
              <a:rPr lang="en-US" dirty="0" err="1" smtClean="0"/>
              <a:t>Droppout</a:t>
            </a:r>
            <a:r>
              <a:rPr lang="en-US" dirty="0" smtClean="0"/>
              <a:t> Center</a:t>
            </a:r>
          </a:p>
          <a:p>
            <a:r>
              <a:rPr lang="en-US" dirty="0" smtClean="0">
                <a:hlinkClick r:id="rId4"/>
              </a:rPr>
              <a:t>http</a:t>
            </a:r>
            <a:r>
              <a:rPr lang="en-US" dirty="0">
                <a:hlinkClick r:id="rId4"/>
              </a:rPr>
              <a:t>://</a:t>
            </a:r>
            <a:r>
              <a:rPr lang="en-US" dirty="0" err="1">
                <a:hlinkClick r:id="rId4"/>
              </a:rPr>
              <a:t>www.dropoutprevention.org</a:t>
            </a:r>
            <a:r>
              <a:rPr lang="en-US" dirty="0">
                <a:hlinkClick r:id="rId4"/>
              </a:rPr>
              <a:t>/home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062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59199" y="996182"/>
            <a:ext cx="6512511" cy="93282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effectLst/>
              </a:rPr>
              <a:t>Discussion</a:t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77907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71714" y="2222530"/>
            <a:ext cx="8163280" cy="1876597"/>
          </a:xfrm>
        </p:spPr>
        <p:txBody>
          <a:bodyPr>
            <a:noAutofit/>
          </a:bodyPr>
          <a:lstStyle/>
          <a:p>
            <a:r>
              <a:rPr lang="en-US" sz="3600" dirty="0">
                <a:latin typeface="+mj-lt"/>
              </a:rPr>
              <a:t>“When more than one million students a year drop out of high school, it’s more than a problem, it’s a </a:t>
            </a:r>
            <a:r>
              <a:rPr lang="en-US" sz="3600" dirty="0" smtClean="0">
                <a:latin typeface="+mj-lt"/>
              </a:rPr>
              <a:t>catastrophe</a:t>
            </a:r>
            <a:r>
              <a:rPr lang="en-US" sz="3600" dirty="0">
                <a:latin typeface="+mj-lt"/>
              </a:rPr>
              <a:t>,” </a:t>
            </a:r>
            <a:r>
              <a:rPr lang="en-US" sz="3600" dirty="0" smtClean="0">
                <a:latin typeface="+mj-lt"/>
              </a:rPr>
              <a:t>– Colin Powell, 2008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010985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59199" y="996182"/>
            <a:ext cx="6512511" cy="93282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effectLst/>
              </a:rPr>
              <a:t>Resources</a:t>
            </a:r>
            <a:endParaRPr lang="en-US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10930" y="2187504"/>
            <a:ext cx="553887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Overview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National Dropout Prevention </a:t>
            </a:r>
          </a:p>
          <a:p>
            <a:r>
              <a:rPr lang="en-US" dirty="0">
                <a:hlinkClick r:id="rId2"/>
              </a:rPr>
              <a:t>http://www.dropoutprevention.org/home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Drop Out Factories</a:t>
            </a:r>
          </a:p>
          <a:p>
            <a:r>
              <a:rPr lang="en-US" dirty="0">
                <a:hlinkClick r:id="rId3"/>
              </a:rPr>
              <a:t>http://hosted.ap.org/specials/interactives/wdc/dropout/index.html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Alliance for Excellent Education</a:t>
            </a:r>
          </a:p>
          <a:p>
            <a:r>
              <a:rPr lang="en-US" dirty="0">
                <a:hlinkClick r:id="rId4"/>
              </a:rPr>
              <a:t>all4ed.org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OSPI Data</a:t>
            </a:r>
          </a:p>
          <a:p>
            <a:r>
              <a:rPr lang="en-US" dirty="0"/>
              <a:t>http://www.k12.wa.us/</a:t>
            </a:r>
            <a:r>
              <a:rPr lang="en-US" dirty="0" err="1"/>
              <a:t>DataAdmin</a:t>
            </a:r>
            <a:r>
              <a:rPr lang="en-US" dirty="0"/>
              <a:t>/</a:t>
            </a:r>
            <a:r>
              <a:rPr lang="en-US" dirty="0" err="1"/>
              <a:t>default.aspx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1741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59199" y="996182"/>
            <a:ext cx="6512511" cy="93282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effectLst/>
              </a:rPr>
              <a:t>Resources</a:t>
            </a:r>
            <a:endParaRPr lang="en-US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10930" y="2187504"/>
            <a:ext cx="55388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Data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Creating a Longitudinal Data System </a:t>
            </a:r>
          </a:p>
          <a:p>
            <a:r>
              <a:rPr lang="en-US" dirty="0">
                <a:hlinkClick r:id="rId2"/>
              </a:rPr>
              <a:t>http://www.achieve.org/files/DQC_paper_0.pdf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Data Use Website.</a:t>
            </a:r>
          </a:p>
          <a:p>
            <a:r>
              <a:rPr lang="en-US" dirty="0">
                <a:hlinkClick r:id="rId3"/>
              </a:rPr>
              <a:t>http://edadmin.edb.utexas.edu/datause/index.htm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655863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359199" y="529772"/>
            <a:ext cx="6512511" cy="93282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effectLst/>
              </a:rPr>
              <a:t>Resources</a:t>
            </a:r>
            <a:endParaRPr lang="en-US" dirty="0"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10930" y="1508803"/>
            <a:ext cx="5538879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/>
              <a:t>Interventions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Check and Connect Reengagement Intervention</a:t>
            </a:r>
          </a:p>
          <a:p>
            <a:r>
              <a:rPr lang="en-US" dirty="0">
                <a:hlinkClick r:id="rId2"/>
              </a:rPr>
              <a:t>http://checkandconnect.org/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What Works Clearinghouse - Drop Out Prevention Intervention Evaluations</a:t>
            </a:r>
          </a:p>
          <a:p>
            <a:r>
              <a:rPr lang="en-US" dirty="0">
                <a:hlinkClick r:id="rId3"/>
              </a:rPr>
              <a:t>http://ies.ed.gov/ncee/wwc/Topic.aspx?sid=3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OSPI – Graduation: A Team Effort</a:t>
            </a:r>
            <a:endParaRPr lang="en-US" dirty="0"/>
          </a:p>
          <a:p>
            <a:endParaRPr lang="en-US" dirty="0" smtClean="0"/>
          </a:p>
          <a:p>
            <a:r>
              <a:rPr lang="en-US" dirty="0">
                <a:hlinkClick r:id="rId4"/>
              </a:rPr>
              <a:t> http://www.k12.wa.us/</a:t>
            </a:r>
            <a:r>
              <a:rPr lang="en-US" dirty="0" err="1">
                <a:hlinkClick r:id="rId4"/>
              </a:rPr>
              <a:t>SecondaryEducation</a:t>
            </a:r>
            <a:r>
              <a:rPr lang="en-US" dirty="0">
                <a:hlinkClick r:id="rId4"/>
              </a:rPr>
              <a:t>/</a:t>
            </a:r>
            <a:r>
              <a:rPr lang="en-US" dirty="0" err="1">
                <a:hlinkClick r:id="rId4"/>
              </a:rPr>
              <a:t>GraduationTeamEffort</a:t>
            </a:r>
            <a:r>
              <a:rPr lang="en-US" dirty="0">
                <a:hlinkClick r:id="rId4"/>
              </a:rPr>
              <a:t>/</a:t>
            </a:r>
            <a:r>
              <a:rPr lang="en-US" dirty="0" err="1">
                <a:hlinkClick r:id="rId4"/>
              </a:rPr>
              <a:t>default.aspx</a:t>
            </a:r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NAV 101 Handbook</a:t>
            </a:r>
          </a:p>
          <a:p>
            <a:r>
              <a:rPr lang="en-US" dirty="0">
                <a:hlinkClick r:id="rId5"/>
              </a:rPr>
              <a:t>http://www.k12.wa.us/SecondaryEducation/CareerCollegeReadiness/pubdocs/NavGranteeHandbook.pdf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10695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00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2199683"/>
              </p:ext>
            </p:extLst>
          </p:nvPr>
        </p:nvGraphicFramePr>
        <p:xfrm>
          <a:off x="1131779" y="241125"/>
          <a:ext cx="6820319" cy="4727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5"/>
          <p:cNvSpPr/>
          <p:nvPr/>
        </p:nvSpPr>
        <p:spPr>
          <a:xfrm>
            <a:off x="996797" y="5620076"/>
            <a:ext cx="763674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The total number of students identified in grade 9 as belonging to the Class of 2010 (during the 2006-07 school year) who are reported as graduates, divided by the total number of students identified as the Class of 2010, during the 2009-10 school year.</a:t>
            </a:r>
          </a:p>
        </p:txBody>
      </p:sp>
    </p:spTree>
    <p:extLst>
      <p:ext uri="{BB962C8B-B14F-4D97-AF65-F5344CB8AC3E}">
        <p14:creationId xmlns:p14="http://schemas.microsoft.com/office/powerpoint/2010/main" val="37612071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24" y="1735867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What do you think may cause the differences in these numbers?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947176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321499"/>
            <a:ext cx="6400800" cy="6012053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3600" i="1" dirty="0" smtClean="0"/>
              <a:t>Agenda</a:t>
            </a:r>
            <a:r>
              <a:rPr lang="en-US" sz="3600" dirty="0" smtClean="0"/>
              <a:t>  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Consequences of Dropping </a:t>
            </a:r>
            <a:r>
              <a:rPr lang="en-US" dirty="0"/>
              <a:t>O</a:t>
            </a:r>
            <a:r>
              <a:rPr lang="en-US" dirty="0" smtClean="0"/>
              <a:t>ut 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Who Drops Out?</a:t>
            </a: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Early Warning Signs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 smtClean="0"/>
              <a:t>RTI Model / Interventions 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111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24" y="1735867"/>
            <a:ext cx="6512511" cy="1143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effectLst/>
              </a:rPr>
              <a:t>What Happens to Students who Drop Out?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37591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37625" y="731519"/>
            <a:ext cx="8553157" cy="5907459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200" dirty="0" smtClean="0"/>
              <a:t>Just Imagine…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sz="2400" dirty="0"/>
              <a:t>A</a:t>
            </a:r>
            <a:r>
              <a:rPr lang="en-US" sz="2400" dirty="0" smtClean="0"/>
              <a:t> few things;</a:t>
            </a:r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r>
              <a:rPr lang="en-US" sz="2400" b="1" i="1" u="sng" dirty="0" smtClean="0"/>
              <a:t>Cost to students – </a:t>
            </a:r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r>
              <a:rPr lang="en-US" sz="2400" dirty="0" smtClean="0"/>
              <a:t>Significantly lower lifetime earnings - About 300,000 less than a high school graduate; even less than a college graduate.</a:t>
            </a:r>
          </a:p>
          <a:p>
            <a:pPr marL="45720" indent="0">
              <a:buNone/>
            </a:pPr>
            <a:endParaRPr lang="en-US" sz="2400" i="1" dirty="0" smtClean="0"/>
          </a:p>
          <a:p>
            <a:pPr marL="45720" indent="0">
              <a:buNone/>
            </a:pPr>
            <a:r>
              <a:rPr lang="en-US" sz="2400" b="1" i="1" u="sng" dirty="0" smtClean="0"/>
              <a:t>Cost to Nation – </a:t>
            </a:r>
          </a:p>
          <a:p>
            <a:pPr marL="45720" indent="0">
              <a:buNone/>
            </a:pPr>
            <a:r>
              <a:rPr lang="en-US" sz="2400" dirty="0" smtClean="0"/>
              <a:t>Drop outs make less, contribute less to to taxes, are more likely to use food stamps, require uninsured health care. </a:t>
            </a:r>
            <a:endParaRPr lang="en-US" sz="2400" dirty="0"/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endParaRPr lang="en-US" sz="2400" dirty="0" smtClean="0"/>
          </a:p>
          <a:p>
            <a:pPr marL="4572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2684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23177" y="1735868"/>
            <a:ext cx="6512511" cy="932820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>
                <a:effectLst/>
              </a:rPr>
              <a:t>What kinds of students drop out and why?</a:t>
            </a:r>
          </a:p>
        </p:txBody>
      </p:sp>
    </p:spTree>
    <p:extLst>
      <p:ext uri="{BB962C8B-B14F-4D97-AF65-F5344CB8AC3E}">
        <p14:creationId xmlns:p14="http://schemas.microsoft.com/office/powerpoint/2010/main" val="424537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5249" y="369725"/>
            <a:ext cx="7829676" cy="6488275"/>
          </a:xfrm>
        </p:spPr>
        <p:txBody>
          <a:bodyPr>
            <a:normAutofit fontScale="70000" lnSpcReduction="20000"/>
          </a:bodyPr>
          <a:lstStyle/>
          <a:p>
            <a:pPr marL="45720" indent="0">
              <a:buNone/>
            </a:pPr>
            <a:endParaRPr lang="en-US" dirty="0"/>
          </a:p>
          <a:p>
            <a:pPr algn="ctr"/>
            <a:r>
              <a:rPr lang="en-US" sz="5100" b="1" dirty="0" smtClean="0"/>
              <a:t>Student’s Social Background</a:t>
            </a:r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sz="2600" dirty="0" smtClean="0"/>
          </a:p>
          <a:p>
            <a:pPr marL="45720" indent="0">
              <a:buNone/>
            </a:pPr>
            <a:r>
              <a:rPr lang="en-US" sz="2600" dirty="0" smtClean="0"/>
              <a:t>Low </a:t>
            </a:r>
            <a:r>
              <a:rPr lang="en-US" sz="2600" dirty="0"/>
              <a:t>S</a:t>
            </a:r>
            <a:r>
              <a:rPr lang="en-US" sz="2600" dirty="0" smtClean="0"/>
              <a:t>ocioeconomic status</a:t>
            </a:r>
          </a:p>
          <a:p>
            <a:pPr marL="45720" indent="0">
              <a:buNone/>
            </a:pPr>
            <a:endParaRPr lang="en-US" sz="2600" dirty="0" smtClean="0"/>
          </a:p>
          <a:p>
            <a:pPr marL="45720" indent="0">
              <a:buNone/>
            </a:pPr>
            <a:r>
              <a:rPr lang="en-US" sz="2600" dirty="0" smtClean="0"/>
              <a:t>Minority Groups</a:t>
            </a:r>
          </a:p>
          <a:p>
            <a:pPr marL="45720" indent="0">
              <a:buNone/>
            </a:pPr>
            <a:endParaRPr lang="en-US" sz="2600" dirty="0" smtClean="0"/>
          </a:p>
          <a:p>
            <a:pPr marL="45720" indent="0">
              <a:buNone/>
            </a:pPr>
            <a:r>
              <a:rPr lang="en-US" sz="2600" dirty="0" smtClean="0"/>
              <a:t>Male</a:t>
            </a:r>
          </a:p>
          <a:p>
            <a:pPr marL="45720" indent="0">
              <a:buNone/>
            </a:pPr>
            <a:endParaRPr lang="en-US" sz="2600" dirty="0" smtClean="0"/>
          </a:p>
          <a:p>
            <a:pPr marL="45720" indent="0">
              <a:buNone/>
            </a:pPr>
            <a:r>
              <a:rPr lang="en-US" sz="2600" dirty="0" smtClean="0"/>
              <a:t>Overage for grade</a:t>
            </a:r>
          </a:p>
          <a:p>
            <a:pPr marL="45720" indent="0">
              <a:buNone/>
            </a:pPr>
            <a:endParaRPr lang="en-US" sz="2600" dirty="0" smtClean="0"/>
          </a:p>
          <a:p>
            <a:pPr marL="45720" indent="0">
              <a:buNone/>
            </a:pPr>
            <a:r>
              <a:rPr lang="en-US" sz="2600" dirty="0" smtClean="0"/>
              <a:t>Frequent Moving</a:t>
            </a:r>
          </a:p>
          <a:p>
            <a:pPr marL="45720" indent="0">
              <a:buNone/>
            </a:pPr>
            <a:endParaRPr lang="en-US" sz="2600" dirty="0" smtClean="0"/>
          </a:p>
          <a:p>
            <a:pPr marL="45720" indent="0">
              <a:buNone/>
            </a:pPr>
            <a:r>
              <a:rPr lang="en-US" sz="2600" dirty="0" smtClean="0"/>
              <a:t>Single Parent-Families</a:t>
            </a:r>
            <a:endParaRPr lang="en-US" sz="2600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 </a:t>
            </a:r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866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ＭＳ ゴシック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ゴシック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Slipstream.thmx</Template>
  <TotalTime>2169</TotalTime>
  <Words>583</Words>
  <Application>Microsoft Macintosh PowerPoint</Application>
  <PresentationFormat>On-screen Show (4:3)</PresentationFormat>
  <Paragraphs>180</Paragraphs>
  <Slides>23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Slipstream</vt:lpstr>
      <vt:lpstr>School Dropouts and Disengagement</vt:lpstr>
      <vt:lpstr>PowerPoint Presentation</vt:lpstr>
      <vt:lpstr>PowerPoint Presentation</vt:lpstr>
      <vt:lpstr>What do you think may cause the differences in these numbers?</vt:lpstr>
      <vt:lpstr>PowerPoint Presentation</vt:lpstr>
      <vt:lpstr>What Happens to Students who Drop Out?</vt:lpstr>
      <vt:lpstr>PowerPoint Presentation</vt:lpstr>
      <vt:lpstr>What kinds of students drop out and why?</vt:lpstr>
      <vt:lpstr>PowerPoint Presentation</vt:lpstr>
      <vt:lpstr>PowerPoint Presentation</vt:lpstr>
      <vt:lpstr>PowerPoint Presentation</vt:lpstr>
      <vt:lpstr>What Next?</vt:lpstr>
      <vt:lpstr>Early Warning Signs</vt:lpstr>
      <vt:lpstr>DATA, DATA, DATA</vt:lpstr>
      <vt:lpstr>And Now?</vt:lpstr>
      <vt:lpstr>PowerPoint Presentation</vt:lpstr>
      <vt:lpstr>NAVIGATION 101 GOAL</vt:lpstr>
      <vt:lpstr>Other Interventions      </vt:lpstr>
      <vt:lpstr>Discussion      </vt:lpstr>
      <vt:lpstr>Resources</vt:lpstr>
      <vt:lpstr>Resources</vt:lpstr>
      <vt:lpstr>Resources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Dropouts and Disengagement</dc:title>
  <dc:creator>Phil</dc:creator>
  <cp:lastModifiedBy>Phil</cp:lastModifiedBy>
  <cp:revision>43</cp:revision>
  <dcterms:created xsi:type="dcterms:W3CDTF">2012-02-11T20:25:46Z</dcterms:created>
  <dcterms:modified xsi:type="dcterms:W3CDTF">2012-03-09T18:15:57Z</dcterms:modified>
</cp:coreProperties>
</file>