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notesMasterIdLst>
    <p:notesMasterId r:id="rId24"/>
  </p:notesMasterIdLst>
  <p:handoutMasterIdLst>
    <p:handoutMasterId r:id="rId25"/>
  </p:handoutMasterIdLst>
  <p:sldIdLst>
    <p:sldId id="256" r:id="rId2"/>
    <p:sldId id="271" r:id="rId3"/>
    <p:sldId id="257" r:id="rId4"/>
    <p:sldId id="259" r:id="rId5"/>
    <p:sldId id="267" r:id="rId6"/>
    <p:sldId id="268" r:id="rId7"/>
    <p:sldId id="270" r:id="rId8"/>
    <p:sldId id="276" r:id="rId9"/>
    <p:sldId id="265" r:id="rId10"/>
    <p:sldId id="274" r:id="rId11"/>
    <p:sldId id="278" r:id="rId12"/>
    <p:sldId id="258" r:id="rId13"/>
    <p:sldId id="260" r:id="rId14"/>
    <p:sldId id="266" r:id="rId15"/>
    <p:sldId id="262" r:id="rId16"/>
    <p:sldId id="263" r:id="rId17"/>
    <p:sldId id="272" r:id="rId18"/>
    <p:sldId id="269" r:id="rId19"/>
    <p:sldId id="273" r:id="rId20"/>
    <p:sldId id="261" r:id="rId21"/>
    <p:sldId id="26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4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DB3B7C-DBB8-4552-BFB6-A93004AA7610}" type="datetimeFigureOut">
              <a:rPr lang="en-US" smtClean="0"/>
              <a:t>3/6/2012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8BE245-2631-44D9-B2FB-776231332305}" type="slidenum">
              <a:rPr lang="en-US" smtClean="0"/>
              <a:t>‹#›</a:t>
            </a:fld>
            <a:endParaRPr lang="en-US"/>
          </a:p>
        </p:txBody>
      </p:sp>
    </p:spTree>
    <p:extLst>
      <p:ext uri="{BB962C8B-B14F-4D97-AF65-F5344CB8AC3E}">
        <p14:creationId xmlns:p14="http://schemas.microsoft.com/office/powerpoint/2010/main" val="4263209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E02ECB-756A-46DC-A3AA-87E976CA8C0E}" type="datetimeFigureOut">
              <a:rPr lang="en-US" smtClean="0"/>
              <a:pPr/>
              <a:t>3/6/2012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77B54-0177-4123-B184-551E94DA559C}" type="slidenum">
              <a:rPr lang="en-US" smtClean="0"/>
              <a:pPr/>
              <a:t>‹#›</a:t>
            </a:fld>
            <a:endParaRPr lang="en-US"/>
          </a:p>
        </p:txBody>
      </p:sp>
    </p:spTree>
    <p:extLst>
      <p:ext uri="{BB962C8B-B14F-4D97-AF65-F5344CB8AC3E}">
        <p14:creationId xmlns:p14="http://schemas.microsoft.com/office/powerpoint/2010/main" val="414049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277B54-0177-4123-B184-551E94DA559C}" type="slidenum">
              <a:rPr lang="en-US" smtClean="0"/>
              <a:pPr/>
              <a:t>12</a:t>
            </a:fld>
            <a:endParaRPr lang="en-US"/>
          </a:p>
        </p:txBody>
      </p:sp>
    </p:spTree>
    <p:extLst>
      <p:ext uri="{BB962C8B-B14F-4D97-AF65-F5344CB8AC3E}">
        <p14:creationId xmlns:p14="http://schemas.microsoft.com/office/powerpoint/2010/main" val="60967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F02267-8D6F-4D59-A224-F9577C96D35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6C67-6EEA-4A5E-82EE-D6D34C21C34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Tuesday, March 06,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549AC-EB31-477F-92A9-B1988E232878}" type="datetime2">
              <a:rPr lang="en-US" smtClean="0"/>
              <a:pPr/>
              <a:t>Tuesday, March 06,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7F02267-8D6F-4D59-A224-F9577C96D358}" type="datetimeFigureOut">
              <a:rPr lang="en-US" smtClean="0"/>
              <a:pPr/>
              <a:t>3/6/2012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36C67-6EEA-4A5E-82EE-D6D34C21C34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Tuesday, March 06, 2012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Tuesday, March 06, 2012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972B2-CA5C-437D-87D0-8081271A9E4B}" type="datetime2">
              <a:rPr lang="en-US" smtClean="0"/>
              <a:pPr/>
              <a:t>Tuesday, March 06, 2012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Tuesday, March 06, 2012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Tuesday, March 06, 2012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FBA36C67-6EEA-4A5E-82EE-D6D34C21C34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Tuesday, March 06, 2012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Tuesday, March 06, 2012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A80CB818-7379-467D-8E76-EF9D9074A26C}" type="datetime2">
              <a:rPr lang="en-US" smtClean="0"/>
              <a:pPr/>
              <a:t>Tuesday, March 06, 2012</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pPr algn="r"/>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0CFEC368-1D7A-4F81-ABF6-AE0E36BAF64C}" type="slidenum">
              <a:rPr lang="en-US" smtClean="0"/>
              <a:pPr/>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olweus.org/public/testimonials.pa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iot.org/nios-video/students-take-cyberbullying" TargetMode="External"/><Relationship Id="rId2" Type="http://schemas.openxmlformats.org/officeDocument/2006/relationships/hyperlink" Target="http://www.youtube.com/watch?v=iGuT9-_Y5J4" TargetMode="External"/><Relationship Id="rId1" Type="http://schemas.openxmlformats.org/officeDocument/2006/relationships/slideLayout" Target="../slideLayouts/slideLayout2.xml"/><Relationship Id="rId4" Type="http://schemas.openxmlformats.org/officeDocument/2006/relationships/hyperlink" Target="http://www.youtube.com/watch?v=VdUBjFeWxfU"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netsmartz.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12.wa.us/SafetyCenter/BullyingHarassment/default.aspx" TargetMode="External"/><Relationship Id="rId2" Type="http://schemas.openxmlformats.org/officeDocument/2006/relationships/hyperlink" Target="http://www.olweus.org/public/bullying_laws.pa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Bullying and School Violence</a:t>
            </a:r>
            <a:endParaRPr lang="en-US" dirty="0"/>
          </a:p>
        </p:txBody>
      </p:sp>
      <p:sp>
        <p:nvSpPr>
          <p:cNvPr id="3" name="Subtitle 2"/>
          <p:cNvSpPr>
            <a:spLocks noGrp="1"/>
          </p:cNvSpPr>
          <p:nvPr>
            <p:ph type="subTitle" idx="1"/>
          </p:nvPr>
        </p:nvSpPr>
        <p:spPr/>
        <p:txBody>
          <a:bodyPr/>
          <a:lstStyle/>
          <a:p>
            <a:r>
              <a:rPr lang="en-US" dirty="0" smtClean="0"/>
              <a:t>Kaitlin Davis</a:t>
            </a:r>
            <a:endParaRPr lang="en-US" dirty="0"/>
          </a:p>
        </p:txBody>
      </p:sp>
    </p:spTree>
    <p:extLst>
      <p:ext uri="{BB962C8B-B14F-4D97-AF65-F5344CB8AC3E}">
        <p14:creationId xmlns:p14="http://schemas.microsoft.com/office/powerpoint/2010/main" val="2414158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Food for thought</a:t>
            </a:r>
            <a:endParaRPr lang="en-US" u="sng" dirty="0"/>
          </a:p>
        </p:txBody>
      </p:sp>
      <p:sp>
        <p:nvSpPr>
          <p:cNvPr id="3" name="Content Placeholder 2"/>
          <p:cNvSpPr>
            <a:spLocks noGrp="1"/>
          </p:cNvSpPr>
          <p:nvPr>
            <p:ph idx="1"/>
          </p:nvPr>
        </p:nvSpPr>
        <p:spPr/>
        <p:txBody>
          <a:bodyPr/>
          <a:lstStyle/>
          <a:p>
            <a:pPr>
              <a:buNone/>
            </a:pPr>
            <a:r>
              <a:rPr lang="en-US" dirty="0" smtClean="0"/>
              <a:t>What types of violence do you see in your internship site?</a:t>
            </a:r>
          </a:p>
          <a:p>
            <a:pPr>
              <a:buNone/>
            </a:pPr>
            <a:endParaRPr lang="en-US" dirty="0" smtClean="0"/>
          </a:p>
          <a:p>
            <a:pPr>
              <a:buNone/>
            </a:pPr>
            <a:r>
              <a:rPr lang="en-US" dirty="0" smtClean="0"/>
              <a:t>What is the role of the school counselor at your site?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Kaitlin\Pictures\Calvin.Bullying.jpg"/>
          <p:cNvPicPr>
            <a:picLocks noGrp="1"/>
          </p:cNvPicPr>
          <p:nvPr>
            <p:ph idx="1"/>
          </p:nvPr>
        </p:nvPicPr>
        <p:blipFill>
          <a:blip r:embed="rId2" cstate="print"/>
          <a:srcRect/>
          <a:stretch>
            <a:fillRect/>
          </a:stretch>
        </p:blipFill>
        <p:spPr bwMode="auto">
          <a:xfrm>
            <a:off x="1371600" y="2590800"/>
            <a:ext cx="6096000" cy="2667000"/>
          </a:xfrm>
          <a:prstGeom prst="rect">
            <a:avLst/>
          </a:prstGeom>
          <a:noFill/>
          <a:ln w="9525">
            <a:noFill/>
            <a:miter lim="800000"/>
            <a:headEnd/>
            <a:tailEnd/>
          </a:ln>
        </p:spPr>
      </p:pic>
    </p:spTree>
    <p:extLst>
      <p:ext uri="{BB962C8B-B14F-4D97-AF65-F5344CB8AC3E}">
        <p14:creationId xmlns:p14="http://schemas.microsoft.com/office/powerpoint/2010/main" val="3046761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Bullying--Definition</a:t>
            </a:r>
            <a:endParaRPr lang="en-US" dirty="0"/>
          </a:p>
        </p:txBody>
      </p:sp>
      <p:sp>
        <p:nvSpPr>
          <p:cNvPr id="3" name="Content Placeholder 2"/>
          <p:cNvSpPr>
            <a:spLocks noGrp="1"/>
          </p:cNvSpPr>
          <p:nvPr>
            <p:ph idx="1"/>
          </p:nvPr>
        </p:nvSpPr>
        <p:spPr/>
        <p:txBody>
          <a:bodyPr>
            <a:normAutofit/>
          </a:bodyPr>
          <a:lstStyle/>
          <a:p>
            <a:r>
              <a:rPr lang="en-US" dirty="0"/>
              <a:t>V</a:t>
            </a:r>
            <a:r>
              <a:rPr lang="en-US" dirty="0" smtClean="0"/>
              <a:t>ictims are exposed repeatedly </a:t>
            </a:r>
            <a:r>
              <a:rPr lang="en-US" dirty="0"/>
              <a:t>and over time </a:t>
            </a:r>
            <a:endParaRPr lang="en-US" dirty="0" smtClean="0"/>
          </a:p>
          <a:p>
            <a:r>
              <a:rPr lang="en-US" dirty="0" smtClean="0"/>
              <a:t>From one </a:t>
            </a:r>
            <a:r>
              <a:rPr lang="en-US" dirty="0"/>
              <a:t>or more other </a:t>
            </a:r>
            <a:r>
              <a:rPr lang="en-US" dirty="0" smtClean="0"/>
              <a:t>students</a:t>
            </a:r>
          </a:p>
          <a:p>
            <a:r>
              <a:rPr lang="en-US" dirty="0"/>
              <a:t>I</a:t>
            </a:r>
            <a:r>
              <a:rPr lang="en-US" dirty="0" smtClean="0"/>
              <a:t>ntent </a:t>
            </a:r>
            <a:r>
              <a:rPr lang="en-US" dirty="0"/>
              <a:t>to </a:t>
            </a:r>
            <a:r>
              <a:rPr lang="en-US" dirty="0" smtClean="0"/>
              <a:t>distress or </a:t>
            </a:r>
            <a:r>
              <a:rPr lang="en-US" dirty="0"/>
              <a:t>harm the </a:t>
            </a:r>
            <a:r>
              <a:rPr lang="en-US" dirty="0" smtClean="0"/>
              <a:t>victim</a:t>
            </a:r>
            <a:endParaRPr lang="en-US" dirty="0"/>
          </a:p>
          <a:p>
            <a:r>
              <a:rPr lang="en-US" dirty="0"/>
              <a:t>P</a:t>
            </a:r>
            <a:r>
              <a:rPr lang="en-US" dirty="0" smtClean="0"/>
              <a:t>ower </a:t>
            </a:r>
            <a:r>
              <a:rPr lang="en-US" dirty="0"/>
              <a:t>imbalance </a:t>
            </a:r>
            <a:r>
              <a:rPr lang="en-US" dirty="0" smtClean="0"/>
              <a:t>often exists (physical or social)</a:t>
            </a:r>
          </a:p>
          <a:p>
            <a:r>
              <a:rPr lang="en-US" dirty="0" smtClean="0"/>
              <a:t>Negative actions </a:t>
            </a:r>
            <a:r>
              <a:rPr lang="en-US" dirty="0"/>
              <a:t>can range from nonverbal (</a:t>
            </a:r>
            <a:r>
              <a:rPr lang="en-US" dirty="0" err="1"/>
              <a:t>ie</a:t>
            </a:r>
            <a:r>
              <a:rPr lang="en-US" dirty="0"/>
              <a:t>, </a:t>
            </a:r>
            <a:r>
              <a:rPr lang="en-US" dirty="0" smtClean="0"/>
              <a:t>ostracism) to </a:t>
            </a:r>
            <a:r>
              <a:rPr lang="en-US" dirty="0"/>
              <a:t>overt (</a:t>
            </a:r>
            <a:r>
              <a:rPr lang="en-US" dirty="0" err="1"/>
              <a:t>ie</a:t>
            </a:r>
            <a:r>
              <a:rPr lang="en-US" dirty="0"/>
              <a:t>, punching, throwing objects, </a:t>
            </a:r>
            <a:r>
              <a:rPr lang="en-US" dirty="0" smtClean="0"/>
              <a:t>vandalism). </a:t>
            </a:r>
          </a:p>
          <a:p>
            <a:pPr marL="0" indent="0">
              <a:buNone/>
            </a:pPr>
            <a:r>
              <a:rPr lang="en-US" sz="2200" dirty="0" smtClean="0"/>
              <a:t>(</a:t>
            </a:r>
            <a:r>
              <a:rPr lang="en-US" sz="2200" dirty="0" err="1" smtClean="0"/>
              <a:t>Olweus</a:t>
            </a:r>
            <a:r>
              <a:rPr lang="en-US" sz="2200" dirty="0" smtClean="0"/>
              <a:t> as cited in </a:t>
            </a:r>
            <a:r>
              <a:rPr lang="en-US" sz="2200" dirty="0" err="1" smtClean="0"/>
              <a:t>Blosnich</a:t>
            </a:r>
            <a:r>
              <a:rPr lang="en-US" sz="2200" dirty="0" smtClean="0"/>
              <a:t> &amp; </a:t>
            </a:r>
            <a:r>
              <a:rPr lang="en-US" sz="2200" dirty="0" err="1" smtClean="0"/>
              <a:t>Bossarte</a:t>
            </a:r>
            <a:r>
              <a:rPr lang="en-US" sz="2200" dirty="0" smtClean="0"/>
              <a:t>, 2011)</a:t>
            </a:r>
          </a:p>
          <a:p>
            <a:pPr marL="0" indent="0">
              <a:buNone/>
            </a:pPr>
            <a:endParaRPr lang="en-US" dirty="0"/>
          </a:p>
        </p:txBody>
      </p:sp>
    </p:spTree>
    <p:extLst>
      <p:ext uri="{BB962C8B-B14F-4D97-AF65-F5344CB8AC3E}">
        <p14:creationId xmlns:p14="http://schemas.microsoft.com/office/powerpoint/2010/main" val="1901090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Bullying--Prevalence</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Whatcom County youth bullied in the last 30 days (Healthy Youth Survey, 2008).</a:t>
            </a:r>
          </a:p>
          <a:p>
            <a:r>
              <a:rPr lang="en-US" dirty="0" smtClean="0"/>
              <a:t>16% of 12</a:t>
            </a:r>
            <a:r>
              <a:rPr lang="en-US" baseline="30000" dirty="0" smtClean="0"/>
              <a:t>th</a:t>
            </a:r>
            <a:r>
              <a:rPr lang="en-US" dirty="0" smtClean="0"/>
              <a:t> grade</a:t>
            </a:r>
          </a:p>
          <a:p>
            <a:r>
              <a:rPr lang="en-US" dirty="0" smtClean="0"/>
              <a:t>23% of 10</a:t>
            </a:r>
            <a:r>
              <a:rPr lang="en-US" baseline="30000" dirty="0" smtClean="0"/>
              <a:t>th</a:t>
            </a:r>
            <a:r>
              <a:rPr lang="en-US" dirty="0" smtClean="0"/>
              <a:t> grade</a:t>
            </a:r>
          </a:p>
          <a:p>
            <a:r>
              <a:rPr lang="en-US" dirty="0" smtClean="0"/>
              <a:t>27% of 8</a:t>
            </a:r>
            <a:r>
              <a:rPr lang="en-US" baseline="30000" dirty="0" smtClean="0"/>
              <a:t>th</a:t>
            </a:r>
            <a:r>
              <a:rPr lang="en-US" dirty="0" smtClean="0"/>
              <a:t> grade</a:t>
            </a:r>
          </a:p>
          <a:p>
            <a:r>
              <a:rPr lang="en-US" dirty="0" smtClean="0"/>
              <a:t>27% of 6</a:t>
            </a:r>
            <a:r>
              <a:rPr lang="en-US" baseline="30000" dirty="0" smtClean="0"/>
              <a:t>th</a:t>
            </a:r>
            <a:r>
              <a:rPr lang="en-US" dirty="0" smtClean="0"/>
              <a:t> grade</a:t>
            </a:r>
          </a:p>
          <a:p>
            <a:pPr marL="0" indent="0">
              <a:buNone/>
            </a:pPr>
            <a:endParaRPr lang="en-US" dirty="0" smtClean="0"/>
          </a:p>
          <a:p>
            <a:pPr marL="0" indent="0">
              <a:buNone/>
            </a:pPr>
            <a:r>
              <a:rPr lang="en-US" dirty="0" smtClean="0"/>
              <a:t>% U.S. </a:t>
            </a:r>
            <a:r>
              <a:rPr lang="en-US" dirty="0" smtClean="0"/>
              <a:t>public schools who reported experiencing at least one bullying incident per week (National Center for Education Statistics, 2004).</a:t>
            </a:r>
          </a:p>
          <a:p>
            <a:pPr lvl="1"/>
            <a:r>
              <a:rPr lang="en-US" dirty="0" smtClean="0"/>
              <a:t>24% of Primary</a:t>
            </a:r>
          </a:p>
          <a:p>
            <a:pPr lvl="1"/>
            <a:r>
              <a:rPr lang="en-US" dirty="0" smtClean="0"/>
              <a:t>42% of Middle</a:t>
            </a:r>
          </a:p>
          <a:p>
            <a:pPr lvl="1"/>
            <a:r>
              <a:rPr lang="en-US" dirty="0" smtClean="0"/>
              <a:t>21% of High School</a:t>
            </a:r>
          </a:p>
        </p:txBody>
      </p:sp>
    </p:spTree>
    <p:extLst>
      <p:ext uri="{BB962C8B-B14F-4D97-AF65-F5344CB8AC3E}">
        <p14:creationId xmlns:p14="http://schemas.microsoft.com/office/powerpoint/2010/main" val="2461908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Bullying Prevention Programs </a:t>
            </a:r>
            <a:r>
              <a:rPr lang="en-US" dirty="0" smtClean="0"/>
              <a:t/>
            </a:r>
            <a:br>
              <a:rPr lang="en-US" dirty="0" smtClean="0"/>
            </a:br>
            <a:endParaRPr lang="en-US" dirty="0"/>
          </a:p>
        </p:txBody>
      </p:sp>
      <p:sp>
        <p:nvSpPr>
          <p:cNvPr id="3" name="Content Placeholder 2"/>
          <p:cNvSpPr>
            <a:spLocks noGrp="1"/>
          </p:cNvSpPr>
          <p:nvPr>
            <p:ph idx="1"/>
          </p:nvPr>
        </p:nvSpPr>
        <p:spPr>
          <a:xfrm>
            <a:off x="1009443" y="1807361"/>
            <a:ext cx="7125112" cy="4441039"/>
          </a:xfrm>
        </p:spPr>
        <p:txBody>
          <a:bodyPr>
            <a:normAutofit/>
          </a:bodyPr>
          <a:lstStyle/>
          <a:p>
            <a:r>
              <a:rPr lang="en-US" dirty="0" smtClean="0"/>
              <a:t>Two </a:t>
            </a:r>
            <a:r>
              <a:rPr lang="en-US" dirty="0" smtClean="0"/>
              <a:t>Types</a:t>
            </a:r>
          </a:p>
          <a:p>
            <a:pPr lvl="1"/>
            <a:r>
              <a:rPr lang="en-US" dirty="0" smtClean="0"/>
              <a:t>Curriculum (i.e. </a:t>
            </a:r>
            <a:r>
              <a:rPr lang="en-US" i="1" dirty="0" smtClean="0"/>
              <a:t>Responding in Peaceful and Positive Ways</a:t>
            </a:r>
            <a:r>
              <a:rPr lang="en-US" dirty="0" smtClean="0"/>
              <a:t>)</a:t>
            </a:r>
          </a:p>
          <a:p>
            <a:pPr lvl="2"/>
            <a:r>
              <a:rPr lang="en-US" dirty="0" smtClean="0"/>
              <a:t>Statistically significant results, especially provocation and physical</a:t>
            </a:r>
          </a:p>
          <a:p>
            <a:pPr lvl="2"/>
            <a:r>
              <a:rPr lang="en-US" dirty="0" smtClean="0"/>
              <a:t>Small effect size, not maintained</a:t>
            </a:r>
          </a:p>
          <a:p>
            <a:pPr lvl="1"/>
            <a:r>
              <a:rPr lang="en-US" dirty="0" smtClean="0"/>
              <a:t>Whole-school: (i.e. </a:t>
            </a:r>
            <a:r>
              <a:rPr lang="en-US" i="1" dirty="0" smtClean="0"/>
              <a:t>Positive Behavior Support</a:t>
            </a:r>
            <a:r>
              <a:rPr lang="en-US" dirty="0" smtClean="0"/>
              <a:t>)</a:t>
            </a:r>
          </a:p>
          <a:p>
            <a:r>
              <a:rPr lang="en-US" dirty="0" smtClean="0"/>
              <a:t>School-based programs can be effective (20%-50% reduction in reports) </a:t>
            </a:r>
          </a:p>
          <a:p>
            <a:r>
              <a:rPr lang="en-US" dirty="0" smtClean="0"/>
              <a:t>Variations in the effects of different programs. </a:t>
            </a:r>
          </a:p>
          <a:p>
            <a:r>
              <a:rPr lang="en-US" dirty="0" err="1" smtClean="0"/>
              <a:t>Olweus</a:t>
            </a:r>
            <a:r>
              <a:rPr lang="en-US" dirty="0" smtClean="0"/>
              <a:t>-inspired </a:t>
            </a:r>
            <a:r>
              <a:rPr lang="en-US" dirty="0" smtClean="0"/>
              <a:t>programs </a:t>
            </a:r>
            <a:r>
              <a:rPr lang="en-US" dirty="0" smtClean="0"/>
              <a:t>most effective </a:t>
            </a:r>
            <a:r>
              <a:rPr lang="en-US" dirty="0" smtClean="0">
                <a:hlinkClick r:id="rId2"/>
              </a:rPr>
              <a:t>http://www.olweus.org/public/testimonials.page</a:t>
            </a:r>
            <a:endParaRPr lang="en-US" dirty="0" smtClean="0"/>
          </a:p>
          <a:p>
            <a:r>
              <a:rPr lang="en-US" dirty="0" smtClean="0"/>
              <a:t>High quality instruction!</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Strategies that do not work</a:t>
            </a:r>
            <a:endParaRPr lang="en-US" u="sng" dirty="0"/>
          </a:p>
        </p:txBody>
      </p:sp>
      <p:sp>
        <p:nvSpPr>
          <p:cNvPr id="3" name="Content Placeholder 2"/>
          <p:cNvSpPr>
            <a:spLocks noGrp="1"/>
          </p:cNvSpPr>
          <p:nvPr>
            <p:ph idx="1"/>
          </p:nvPr>
        </p:nvSpPr>
        <p:spPr>
          <a:xfrm>
            <a:off x="1009443" y="1807361"/>
            <a:ext cx="7125112" cy="2840839"/>
          </a:xfrm>
        </p:spPr>
        <p:txBody>
          <a:bodyPr>
            <a:normAutofit/>
          </a:bodyPr>
          <a:lstStyle/>
          <a:p>
            <a:pPr marL="457200" lvl="1" indent="0">
              <a:buNone/>
            </a:pPr>
            <a:endParaRPr lang="en-US" dirty="0" smtClean="0"/>
          </a:p>
          <a:p>
            <a:pPr lvl="1"/>
            <a:r>
              <a:rPr lang="en-US" dirty="0" smtClean="0"/>
              <a:t>Social skills training for victims</a:t>
            </a:r>
          </a:p>
          <a:p>
            <a:pPr lvl="1"/>
            <a:r>
              <a:rPr lang="en-US" dirty="0" smtClean="0"/>
              <a:t>Peer mediation (poorly designed)</a:t>
            </a:r>
          </a:p>
          <a:p>
            <a:pPr lvl="1"/>
            <a:r>
              <a:rPr lang="en-US" dirty="0" smtClean="0"/>
              <a:t>“0 Tolerance” </a:t>
            </a:r>
            <a:r>
              <a:rPr lang="en-US" dirty="0"/>
              <a:t>d</a:t>
            </a:r>
            <a:r>
              <a:rPr lang="en-US" dirty="0" smtClean="0"/>
              <a:t>iscipline policies</a:t>
            </a:r>
          </a:p>
          <a:p>
            <a:pPr lvl="1"/>
            <a:r>
              <a:rPr lang="en-US" dirty="0" smtClean="0"/>
              <a:t>Safety measures (on their own)</a:t>
            </a:r>
          </a:p>
          <a:p>
            <a:pPr marL="457200" lvl="1" indent="0">
              <a:buNone/>
            </a:pPr>
            <a:endParaRPr lang="en-US" dirty="0" smtClean="0"/>
          </a:p>
          <a:p>
            <a:pPr marL="457200" lvl="1" indent="0">
              <a:buNone/>
            </a:pPr>
            <a:endParaRPr lang="en-US" dirty="0" smtClean="0"/>
          </a:p>
        </p:txBody>
      </p:sp>
      <p:pic>
        <p:nvPicPr>
          <p:cNvPr id="4" name="il_fi" descr="http://metrac.files.wordpress.com/2009/11/imgsrv-gocomics-com.gif"/>
          <p:cNvPicPr/>
          <p:nvPr/>
        </p:nvPicPr>
        <p:blipFill>
          <a:blip r:embed="rId2" cstate="print"/>
          <a:srcRect/>
          <a:stretch>
            <a:fillRect/>
          </a:stretch>
        </p:blipFill>
        <p:spPr bwMode="auto">
          <a:xfrm>
            <a:off x="2133600" y="4114800"/>
            <a:ext cx="5716905" cy="1812290"/>
          </a:xfrm>
          <a:prstGeom prst="rect">
            <a:avLst/>
          </a:prstGeom>
          <a:noFill/>
          <a:ln w="9525">
            <a:noFill/>
            <a:miter lim="800000"/>
            <a:headEnd/>
            <a:tailEnd/>
          </a:ln>
        </p:spPr>
      </p:pic>
    </p:spTree>
    <p:extLst>
      <p:ext uri="{BB962C8B-B14F-4D97-AF65-F5344CB8AC3E}">
        <p14:creationId xmlns:p14="http://schemas.microsoft.com/office/powerpoint/2010/main" val="750061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Using Multi-media for Prevention:</a:t>
            </a:r>
            <a:endParaRPr lang="en-US" u="sng" dirty="0"/>
          </a:p>
        </p:txBody>
      </p:sp>
      <p:sp>
        <p:nvSpPr>
          <p:cNvPr id="3" name="Content Placeholder 2"/>
          <p:cNvSpPr>
            <a:spLocks noGrp="1"/>
          </p:cNvSpPr>
          <p:nvPr>
            <p:ph idx="1"/>
          </p:nvPr>
        </p:nvSpPr>
        <p:spPr/>
        <p:txBody>
          <a:bodyPr/>
          <a:lstStyle/>
          <a:p>
            <a:r>
              <a:rPr lang="en-US" dirty="0" smtClean="0"/>
              <a:t>Social Norms </a:t>
            </a:r>
            <a:r>
              <a:rPr lang="en-US" dirty="0" smtClean="0"/>
              <a:t>Campaigns: </a:t>
            </a:r>
            <a:r>
              <a:rPr lang="en-US" dirty="0" err="1" smtClean="0"/>
              <a:t>R.E.S.P.E.C.T</a:t>
            </a:r>
            <a:r>
              <a:rPr lang="en-US" dirty="0" smtClean="0"/>
              <a:t> </a:t>
            </a:r>
            <a:r>
              <a:rPr lang="en-US" dirty="0" smtClean="0"/>
              <a:t>Video: </a:t>
            </a:r>
            <a:r>
              <a:rPr lang="en-US" dirty="0">
                <a:hlinkClick r:id="rId2"/>
              </a:rPr>
              <a:t>http://www.youtube.com/watch?v=iGuT9-_</a:t>
            </a:r>
            <a:r>
              <a:rPr lang="en-US" dirty="0" smtClean="0">
                <a:hlinkClick r:id="rId2"/>
              </a:rPr>
              <a:t>Y5J4</a:t>
            </a:r>
            <a:endParaRPr lang="en-US" dirty="0" smtClean="0"/>
          </a:p>
          <a:p>
            <a:r>
              <a:rPr lang="en-US" dirty="0" smtClean="0"/>
              <a:t>Video Memoirs</a:t>
            </a:r>
          </a:p>
          <a:p>
            <a:r>
              <a:rPr lang="en-US" dirty="0" smtClean="0"/>
              <a:t>Not In Our Town student empowerment </a:t>
            </a:r>
            <a:r>
              <a:rPr lang="en-US" dirty="0" smtClean="0">
                <a:hlinkClick r:id="rId3"/>
              </a:rPr>
              <a:t>http</a:t>
            </a:r>
            <a:r>
              <a:rPr lang="en-US" dirty="0">
                <a:hlinkClick r:id="rId3"/>
              </a:rPr>
              <a:t>://www.niot.org/nios-video/students-take-cyberbullying</a:t>
            </a:r>
            <a:endParaRPr lang="en-US" dirty="0" smtClean="0"/>
          </a:p>
          <a:p>
            <a:r>
              <a:rPr lang="en-US" dirty="0" smtClean="0"/>
              <a:t>Songs and poems for discussion </a:t>
            </a:r>
            <a:r>
              <a:rPr lang="en-US" dirty="0" smtClean="0">
                <a:hlinkClick r:id="rId4"/>
              </a:rPr>
              <a:t>http://www.youtube.com/watch?v=lgT1AidzRWM http</a:t>
            </a:r>
            <a:r>
              <a:rPr lang="en-US" dirty="0">
                <a:hlinkClick r:id="rId4"/>
              </a:rPr>
              <a:t>://</a:t>
            </a:r>
            <a:r>
              <a:rPr lang="en-US" dirty="0" smtClean="0">
                <a:hlinkClick r:id="rId4"/>
              </a:rPr>
              <a:t>www.youtube.com/watch?v=VdUBjFeWxfU</a:t>
            </a:r>
            <a:endParaRPr lang="en-US" dirty="0" smtClean="0"/>
          </a:p>
        </p:txBody>
      </p:sp>
    </p:spTree>
    <p:extLst>
      <p:ext uri="{BB962C8B-B14F-4D97-AF65-F5344CB8AC3E}">
        <p14:creationId xmlns:p14="http://schemas.microsoft.com/office/powerpoint/2010/main" val="1671615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Educating Parents</a:t>
            </a:r>
            <a:endParaRPr lang="en-US" u="sng" dirty="0"/>
          </a:p>
        </p:txBody>
      </p:sp>
      <p:sp>
        <p:nvSpPr>
          <p:cNvPr id="3" name="Content Placeholder 2"/>
          <p:cNvSpPr>
            <a:spLocks noGrp="1"/>
          </p:cNvSpPr>
          <p:nvPr>
            <p:ph idx="1"/>
          </p:nvPr>
        </p:nvSpPr>
        <p:spPr/>
        <p:txBody>
          <a:bodyPr numCol="2">
            <a:normAutofit/>
          </a:bodyPr>
          <a:lstStyle/>
          <a:p>
            <a:r>
              <a:rPr lang="en-US" sz="2400" dirty="0" smtClean="0"/>
              <a:t>Monitoring (including internet)</a:t>
            </a:r>
          </a:p>
          <a:p>
            <a:r>
              <a:rPr lang="en-US" sz="2400" dirty="0" smtClean="0"/>
              <a:t>Established family rules</a:t>
            </a:r>
          </a:p>
          <a:p>
            <a:r>
              <a:rPr lang="en-US" sz="2400" dirty="0" smtClean="0"/>
              <a:t>Rights and responsibilities</a:t>
            </a:r>
          </a:p>
          <a:p>
            <a:r>
              <a:rPr lang="en-US" sz="2400" dirty="0" smtClean="0"/>
              <a:t>Filtering/blocking media</a:t>
            </a:r>
          </a:p>
          <a:p>
            <a:r>
              <a:rPr lang="en-US" sz="2400" dirty="0" smtClean="0"/>
              <a:t>Searches</a:t>
            </a:r>
          </a:p>
          <a:p>
            <a:r>
              <a:rPr lang="en-US" sz="2400" dirty="0" smtClean="0"/>
              <a:t>Know and look for warning signs</a:t>
            </a:r>
          </a:p>
          <a:p>
            <a:r>
              <a:rPr lang="en-US" sz="2400" dirty="0" smtClean="0"/>
              <a:t>Offer training</a:t>
            </a:r>
          </a:p>
          <a:p>
            <a:r>
              <a:rPr lang="en-US" sz="2400" dirty="0" smtClean="0"/>
              <a:t>Cyber safety program at </a:t>
            </a:r>
            <a:r>
              <a:rPr lang="en-US" sz="2400" dirty="0" smtClean="0">
                <a:hlinkClick r:id="rId2"/>
              </a:rPr>
              <a:t>www.netsmartz.org</a:t>
            </a: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Working with Aggression</a:t>
            </a:r>
            <a:endParaRPr lang="en-US" u="sng" dirty="0"/>
          </a:p>
        </p:txBody>
      </p:sp>
      <p:sp>
        <p:nvSpPr>
          <p:cNvPr id="3" name="Content Placeholder 2"/>
          <p:cNvSpPr>
            <a:spLocks noGrp="1"/>
          </p:cNvSpPr>
          <p:nvPr>
            <p:ph idx="1"/>
          </p:nvPr>
        </p:nvSpPr>
        <p:spPr/>
        <p:txBody>
          <a:bodyPr>
            <a:normAutofit lnSpcReduction="10000"/>
          </a:bodyPr>
          <a:lstStyle/>
          <a:p>
            <a:r>
              <a:rPr lang="en-US" dirty="0"/>
              <a:t>Youth aggression is ecological and </a:t>
            </a:r>
            <a:r>
              <a:rPr lang="en-US" dirty="0" smtClean="0"/>
              <a:t>developmental (64% of school counselors did not know this)</a:t>
            </a:r>
            <a:endParaRPr lang="en-US" dirty="0"/>
          </a:p>
          <a:p>
            <a:pPr lvl="1"/>
            <a:r>
              <a:rPr lang="en-US" dirty="0"/>
              <a:t>Individual variables</a:t>
            </a:r>
          </a:p>
          <a:p>
            <a:pPr lvl="1"/>
            <a:r>
              <a:rPr lang="en-US" dirty="0"/>
              <a:t>School variables</a:t>
            </a:r>
          </a:p>
          <a:p>
            <a:r>
              <a:rPr lang="en-US" dirty="0" smtClean="0"/>
              <a:t>Roots in family structure: child-leadership, lack of parental modeling, direction, and support, strict boundaries, family violence and threats</a:t>
            </a:r>
          </a:p>
          <a:p>
            <a:r>
              <a:rPr lang="en-US" dirty="0" smtClean="0"/>
              <a:t>Reactive (escalation): Counseling </a:t>
            </a:r>
            <a:r>
              <a:rPr lang="en-US" dirty="0" smtClean="0"/>
              <a:t>at triggering, escalation, and post-crisis stage, NOT crisis stage or recovery stage—use firm direction.</a:t>
            </a:r>
          </a:p>
          <a:p>
            <a:r>
              <a:rPr lang="en-US" dirty="0"/>
              <a:t>P</a:t>
            </a:r>
            <a:r>
              <a:rPr lang="en-US" dirty="0" smtClean="0"/>
              <a:t>roactive aggression</a:t>
            </a:r>
          </a:p>
          <a:p>
            <a:pPr marL="0" indent="0">
              <a:buNone/>
            </a:pPr>
            <a:r>
              <a:rPr lang="en-US" dirty="0" smtClean="0"/>
              <a:t>(McAdams, </a:t>
            </a:r>
            <a:r>
              <a:rPr lang="en-US" dirty="0" err="1" smtClean="0"/>
              <a:t>Shillingford</a:t>
            </a:r>
            <a:r>
              <a:rPr lang="en-US" dirty="0" smtClean="0"/>
              <a:t>, and Trice-Black, 2011)</a:t>
            </a:r>
            <a:endParaRPr lang="en-US" dirty="0" smtClean="0"/>
          </a:p>
        </p:txBody>
      </p:sp>
    </p:spTree>
    <p:extLst>
      <p:ext uri="{BB962C8B-B14F-4D97-AF65-F5344CB8AC3E}">
        <p14:creationId xmlns:p14="http://schemas.microsoft.com/office/powerpoint/2010/main" val="952318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Addressing Risk for Persistent Offending</a:t>
            </a:r>
            <a:endParaRPr lang="en-US" u="sng" dirty="0"/>
          </a:p>
        </p:txBody>
      </p:sp>
      <p:sp>
        <p:nvSpPr>
          <p:cNvPr id="3" name="Content Placeholder 2"/>
          <p:cNvSpPr>
            <a:spLocks noGrp="1"/>
          </p:cNvSpPr>
          <p:nvPr>
            <p:ph idx="1"/>
          </p:nvPr>
        </p:nvSpPr>
        <p:spPr>
          <a:xfrm>
            <a:off x="1009443" y="1807361"/>
            <a:ext cx="7125112" cy="4669639"/>
          </a:xfrm>
        </p:spPr>
        <p:txBody>
          <a:bodyPr>
            <a:noAutofit/>
          </a:bodyPr>
          <a:lstStyle/>
          <a:p>
            <a:pPr>
              <a:buNone/>
            </a:pPr>
            <a:r>
              <a:rPr lang="en-US" b="1" dirty="0" smtClean="0"/>
              <a:t>Risk </a:t>
            </a:r>
            <a:r>
              <a:rPr lang="en-US" b="1" dirty="0" smtClean="0"/>
              <a:t>factors (ages 8-18) that predicted </a:t>
            </a:r>
            <a:r>
              <a:rPr lang="en-US" b="1" dirty="0" err="1" smtClean="0"/>
              <a:t>persistance</a:t>
            </a:r>
            <a:r>
              <a:rPr lang="en-US" b="1" dirty="0" smtClean="0"/>
              <a:t> after age 21</a:t>
            </a:r>
            <a:r>
              <a:rPr lang="en-US" b="1" dirty="0" smtClean="0"/>
              <a:t>: </a:t>
            </a:r>
            <a:r>
              <a:rPr lang="en-US" sz="1600" dirty="0"/>
              <a:t>(</a:t>
            </a:r>
            <a:r>
              <a:rPr lang="en-US" dirty="0"/>
              <a:t>Longitudinal, n=411, London, Males) </a:t>
            </a:r>
            <a:endParaRPr lang="en-US" b="1" dirty="0" smtClean="0"/>
          </a:p>
          <a:p>
            <a:r>
              <a:rPr lang="en-US" dirty="0" smtClean="0"/>
              <a:t>Heavy drinking at age 18</a:t>
            </a:r>
          </a:p>
          <a:p>
            <a:r>
              <a:rPr lang="en-US" dirty="0" smtClean="0"/>
              <a:t>Hyperactivity at ages 12-14</a:t>
            </a:r>
          </a:p>
          <a:p>
            <a:r>
              <a:rPr lang="en-US" dirty="0" smtClean="0"/>
              <a:t>Low popularity and harsh discipline at ages 8-10</a:t>
            </a:r>
          </a:p>
          <a:p>
            <a:pPr>
              <a:buNone/>
            </a:pPr>
            <a:r>
              <a:rPr lang="en-US" b="1" dirty="0" smtClean="0"/>
              <a:t>Risk factors that predicted </a:t>
            </a:r>
            <a:r>
              <a:rPr lang="en-US" b="1" dirty="0" smtClean="0"/>
              <a:t>non-offenders </a:t>
            </a:r>
            <a:r>
              <a:rPr lang="en-US" b="1" dirty="0" smtClean="0"/>
              <a:t>would onset </a:t>
            </a:r>
            <a:r>
              <a:rPr lang="en-US" b="1" i="1" dirty="0" smtClean="0"/>
              <a:t>after </a:t>
            </a:r>
            <a:r>
              <a:rPr lang="en-US" b="1" dirty="0" smtClean="0"/>
              <a:t>18 were:</a:t>
            </a:r>
          </a:p>
          <a:p>
            <a:r>
              <a:rPr lang="en-US" dirty="0" smtClean="0"/>
              <a:t>Poor housing ages 8-10</a:t>
            </a:r>
          </a:p>
          <a:p>
            <a:r>
              <a:rPr lang="en-US" dirty="0" smtClean="0"/>
              <a:t>Low nonverbal IQ ages 8-10</a:t>
            </a:r>
          </a:p>
          <a:p>
            <a:r>
              <a:rPr lang="en-US" dirty="0" smtClean="0"/>
              <a:t>High neuroticism at age 16</a:t>
            </a:r>
          </a:p>
          <a:p>
            <a:r>
              <a:rPr lang="en-US" dirty="0" smtClean="0"/>
              <a:t>Anti-establishment attitudes and motoring convictions at 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0" y="1066800"/>
            <a:ext cx="4419600" cy="4792663"/>
          </a:xfrm>
          <a:prstGeom prst="rect">
            <a:avLst/>
          </a:prstGeom>
        </p:spPr>
      </p:pic>
    </p:spTree>
    <p:extLst>
      <p:ext uri="{BB962C8B-B14F-4D97-AF65-F5344CB8AC3E}">
        <p14:creationId xmlns:p14="http://schemas.microsoft.com/office/powerpoint/2010/main" val="1442111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Student Monitoring</a:t>
            </a:r>
            <a:endParaRPr lang="en-US" u="sng" dirty="0"/>
          </a:p>
        </p:txBody>
      </p:sp>
      <p:sp>
        <p:nvSpPr>
          <p:cNvPr id="3" name="Content Placeholder 2"/>
          <p:cNvSpPr>
            <a:spLocks noGrp="1"/>
          </p:cNvSpPr>
          <p:nvPr>
            <p:ph idx="1"/>
          </p:nvPr>
        </p:nvSpPr>
        <p:spPr/>
        <p:txBody>
          <a:bodyPr>
            <a:normAutofit/>
          </a:bodyPr>
          <a:lstStyle/>
          <a:p>
            <a:r>
              <a:rPr lang="en-US" dirty="0" smtClean="0"/>
              <a:t>Having adults and/or staff supervising hallways associated with lower reports</a:t>
            </a:r>
          </a:p>
          <a:p>
            <a:r>
              <a:rPr lang="en-US" dirty="0" smtClean="0"/>
              <a:t>Cameras/security guards not as effective as teachers </a:t>
            </a:r>
          </a:p>
          <a:p>
            <a:r>
              <a:rPr lang="en-US" dirty="0" smtClean="0"/>
              <a:t>Difficult to </a:t>
            </a:r>
            <a:r>
              <a:rPr lang="en-US" dirty="0" smtClean="0"/>
              <a:t>determine effectiveness </a:t>
            </a:r>
            <a:r>
              <a:rPr lang="en-US" dirty="0" smtClean="0"/>
              <a:t>because </a:t>
            </a:r>
            <a:r>
              <a:rPr lang="en-US" dirty="0" smtClean="0"/>
              <a:t>schools using safety measures, such as cameras, may already be experiencing higher levels of bullying</a:t>
            </a:r>
            <a:endParaRPr lang="en-US" dirty="0"/>
          </a:p>
        </p:txBody>
      </p:sp>
    </p:spTree>
    <p:extLst>
      <p:ext uri="{BB962C8B-B14F-4D97-AF65-F5344CB8AC3E}">
        <p14:creationId xmlns:p14="http://schemas.microsoft.com/office/powerpoint/2010/main" val="467985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Coaching Executive Functions</a:t>
            </a:r>
            <a:endParaRPr lang="en-US" u="sng" dirty="0"/>
          </a:p>
        </p:txBody>
      </p:sp>
      <p:sp>
        <p:nvSpPr>
          <p:cNvPr id="3" name="Content Placeholder 2"/>
          <p:cNvSpPr>
            <a:spLocks noGrp="1"/>
          </p:cNvSpPr>
          <p:nvPr>
            <p:ph idx="1"/>
          </p:nvPr>
        </p:nvSpPr>
        <p:spPr>
          <a:xfrm>
            <a:off x="990600" y="1828800"/>
            <a:ext cx="7125112" cy="4051437"/>
          </a:xfrm>
        </p:spPr>
        <p:txBody>
          <a:bodyPr>
            <a:normAutofit fontScale="77500" lnSpcReduction="20000"/>
          </a:bodyPr>
          <a:lstStyle/>
          <a:p>
            <a:r>
              <a:rPr lang="en-US" b="1" dirty="0" smtClean="0"/>
              <a:t>Initiation</a:t>
            </a:r>
            <a:r>
              <a:rPr lang="en-US" dirty="0" smtClean="0"/>
              <a:t>: organizing thoughts well enough to get started on a task</a:t>
            </a:r>
          </a:p>
          <a:p>
            <a:r>
              <a:rPr lang="en-US" b="1" dirty="0" smtClean="0"/>
              <a:t>Flexibility</a:t>
            </a:r>
            <a:r>
              <a:rPr lang="en-US" dirty="0" smtClean="0"/>
              <a:t>: Shifting focus and pace as situations unfold</a:t>
            </a:r>
          </a:p>
          <a:p>
            <a:r>
              <a:rPr lang="en-US" b="1" dirty="0" smtClean="0"/>
              <a:t>Attention</a:t>
            </a:r>
            <a:r>
              <a:rPr lang="en-US" dirty="0" smtClean="0"/>
              <a:t>: Focusing long enough and accurately enough to learn important information. Also, blocking distraction and discerning priorities.</a:t>
            </a:r>
          </a:p>
          <a:p>
            <a:r>
              <a:rPr lang="en-US" b="1" dirty="0" smtClean="0"/>
              <a:t>Organization</a:t>
            </a:r>
            <a:r>
              <a:rPr lang="en-US" dirty="0" smtClean="0"/>
              <a:t>: Managing space—a chaotic environment has an emotional impact!</a:t>
            </a:r>
          </a:p>
          <a:p>
            <a:r>
              <a:rPr lang="en-US" b="1" dirty="0" smtClean="0"/>
              <a:t>Planning</a:t>
            </a:r>
            <a:r>
              <a:rPr lang="en-US" dirty="0" smtClean="0"/>
              <a:t>: Managing time, finishing things on time</a:t>
            </a:r>
          </a:p>
          <a:p>
            <a:r>
              <a:rPr lang="en-US" b="1" dirty="0" smtClean="0"/>
              <a:t>Working memory</a:t>
            </a:r>
            <a:r>
              <a:rPr lang="en-US" dirty="0" smtClean="0"/>
              <a:t>: Retaining information long enough for it to be stored long-term </a:t>
            </a:r>
            <a:r>
              <a:rPr lang="en-US" b="1" dirty="0" smtClean="0"/>
              <a:t>key for learning and for other </a:t>
            </a:r>
            <a:r>
              <a:rPr lang="en-US" b="1" dirty="0" err="1" smtClean="0"/>
              <a:t>other</a:t>
            </a:r>
            <a:r>
              <a:rPr lang="en-US" b="1" dirty="0" smtClean="0"/>
              <a:t> executive functions</a:t>
            </a:r>
            <a:endParaRPr lang="en-US" dirty="0" smtClean="0"/>
          </a:p>
          <a:p>
            <a:r>
              <a:rPr lang="en-US" b="1" dirty="0" smtClean="0"/>
              <a:t>Self-awareness</a:t>
            </a:r>
            <a:r>
              <a:rPr lang="en-US" dirty="0" smtClean="0"/>
              <a:t>: Sufficient self-knowledge and understanding of how one is seen by others. Key for making purposeful choices about how to act in situations where one wants to avoid unintended consequences that lead to isolation or ostracism.</a:t>
            </a:r>
          </a:p>
          <a:p>
            <a:r>
              <a:rPr lang="en-US" b="1" dirty="0" smtClean="0"/>
              <a:t>Managing emotions</a:t>
            </a:r>
            <a:r>
              <a:rPr lang="en-US" dirty="0" smtClean="0"/>
              <a:t>: Expressing feelings in </a:t>
            </a:r>
            <a:r>
              <a:rPr lang="en-US" i="1" dirty="0" smtClean="0"/>
              <a:t>proportion </a:t>
            </a:r>
            <a:r>
              <a:rPr lang="en-US" dirty="0" smtClean="0"/>
              <a:t>(silent recluse vs. erupting volcano.)</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Key Messages</a:t>
            </a:r>
            <a:endParaRPr lang="en-US" u="sng" dirty="0"/>
          </a:p>
        </p:txBody>
      </p:sp>
      <p:sp>
        <p:nvSpPr>
          <p:cNvPr id="3" name="Content Placeholder 2"/>
          <p:cNvSpPr>
            <a:spLocks noGrp="1"/>
          </p:cNvSpPr>
          <p:nvPr>
            <p:ph idx="1"/>
          </p:nvPr>
        </p:nvSpPr>
        <p:spPr/>
        <p:txBody>
          <a:bodyPr/>
          <a:lstStyle/>
          <a:p>
            <a:pPr marL="0" indent="0">
              <a:buNone/>
            </a:pPr>
            <a:endParaRPr lang="en-US" dirty="0"/>
          </a:p>
          <a:p>
            <a:pPr lvl="1"/>
            <a:r>
              <a:rPr lang="en-US" dirty="0"/>
              <a:t>To </a:t>
            </a:r>
            <a:r>
              <a:rPr lang="en-US" dirty="0" smtClean="0"/>
              <a:t>offenders: </a:t>
            </a:r>
            <a:r>
              <a:rPr lang="en-US" dirty="0"/>
              <a:t>NOT OK</a:t>
            </a:r>
            <a:r>
              <a:rPr lang="en-US" dirty="0" smtClean="0"/>
              <a:t>!, CAUSES REAL HARM, REAL CONSEQUENCES</a:t>
            </a:r>
            <a:endParaRPr lang="en-US" dirty="0"/>
          </a:p>
          <a:p>
            <a:pPr lvl="1"/>
            <a:r>
              <a:rPr lang="en-US" dirty="0"/>
              <a:t>To victim: NOT YOUR FAULT</a:t>
            </a:r>
            <a:r>
              <a:rPr lang="en-US" dirty="0" smtClean="0"/>
              <a:t>!, YOU ARE NOT POWERLESS</a:t>
            </a:r>
            <a:endParaRPr lang="en-US" dirty="0"/>
          </a:p>
          <a:p>
            <a:pPr lvl="1"/>
            <a:r>
              <a:rPr lang="en-US" dirty="0"/>
              <a:t>To </a:t>
            </a:r>
            <a:r>
              <a:rPr lang="en-US" dirty="0" smtClean="0"/>
              <a:t>bystanders: </a:t>
            </a:r>
            <a:r>
              <a:rPr lang="en-US" dirty="0"/>
              <a:t>STAND UP</a:t>
            </a:r>
            <a:r>
              <a:rPr lang="en-US" dirty="0" smtClean="0"/>
              <a:t>!, LISTEN</a:t>
            </a:r>
            <a:endParaRPr lang="en-US" dirty="0"/>
          </a:p>
          <a:p>
            <a:pPr lvl="1"/>
            <a:r>
              <a:rPr lang="en-US" dirty="0"/>
              <a:t>To families: BE AN ALLY and ROLE </a:t>
            </a:r>
            <a:r>
              <a:rPr lang="en-US" dirty="0" smtClean="0"/>
              <a:t>MODEL, SUPERVISE</a:t>
            </a:r>
            <a:endParaRPr lang="en-US" dirty="0"/>
          </a:p>
          <a:p>
            <a:pPr lvl="1"/>
            <a:r>
              <a:rPr lang="en-US" dirty="0"/>
              <a:t>To schools and communities: </a:t>
            </a:r>
            <a:r>
              <a:rPr lang="en-US" dirty="0" smtClean="0"/>
              <a:t>PROVIDE SAFE SPACE, TAKE </a:t>
            </a:r>
            <a:r>
              <a:rPr lang="en-US" dirty="0"/>
              <a:t>VIOLENCE </a:t>
            </a:r>
            <a:r>
              <a:rPr lang="en-US" dirty="0" smtClean="0"/>
              <a:t>SERIOUSLY, ALL FORMS, ALL VICTIMS, ALL OFFENDERS</a:t>
            </a:r>
          </a:p>
          <a:p>
            <a:pPr lvl="1"/>
            <a:r>
              <a:rPr lang="en-US" dirty="0" smtClean="0"/>
              <a:t>To global citizens: WE ARE INTERCONNECTED, WE ARE NOT OUR STEREOTYPES</a:t>
            </a:r>
          </a:p>
          <a:p>
            <a:pPr lvl="1"/>
            <a:r>
              <a:rPr lang="en-US" dirty="0" smtClean="0"/>
              <a:t>To allies: THANK YOU!</a:t>
            </a:r>
            <a:endParaRPr lang="en-US" dirty="0"/>
          </a:p>
        </p:txBody>
      </p:sp>
    </p:spTree>
    <p:extLst>
      <p:ext uri="{BB962C8B-B14F-4D97-AF65-F5344CB8AC3E}">
        <p14:creationId xmlns:p14="http://schemas.microsoft.com/office/powerpoint/2010/main" val="4152587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Agenda</a:t>
            </a:r>
            <a:endParaRPr lang="en-US" u="sng" dirty="0"/>
          </a:p>
        </p:txBody>
      </p:sp>
      <p:sp>
        <p:nvSpPr>
          <p:cNvPr id="3" name="Content Placeholder 2"/>
          <p:cNvSpPr>
            <a:spLocks noGrp="1"/>
          </p:cNvSpPr>
          <p:nvPr>
            <p:ph idx="1"/>
          </p:nvPr>
        </p:nvSpPr>
        <p:spPr/>
        <p:txBody>
          <a:bodyPr>
            <a:normAutofit lnSpcReduction="10000"/>
          </a:bodyPr>
          <a:lstStyle/>
          <a:p>
            <a:r>
              <a:rPr lang="en-US" sz="2400" dirty="0" smtClean="0"/>
              <a:t>Introduction</a:t>
            </a:r>
            <a:endParaRPr lang="en-US" sz="2400" dirty="0" smtClean="0"/>
          </a:p>
          <a:p>
            <a:r>
              <a:rPr lang="en-US" sz="2400" dirty="0" smtClean="0"/>
              <a:t>Root </a:t>
            </a:r>
            <a:r>
              <a:rPr lang="en-US" sz="2400" dirty="0" smtClean="0"/>
              <a:t>of violence</a:t>
            </a:r>
          </a:p>
          <a:p>
            <a:r>
              <a:rPr lang="en-US" sz="2400" dirty="0" smtClean="0"/>
              <a:t>School Counselor </a:t>
            </a:r>
            <a:r>
              <a:rPr lang="en-US" sz="2400" dirty="0" smtClean="0"/>
              <a:t>role</a:t>
            </a:r>
            <a:endParaRPr lang="en-US" sz="2400" dirty="0" smtClean="0"/>
          </a:p>
          <a:p>
            <a:pPr lvl="1"/>
            <a:r>
              <a:rPr lang="en-US" sz="2400" dirty="0" smtClean="0"/>
              <a:t>Data and assessment</a:t>
            </a:r>
          </a:p>
          <a:p>
            <a:pPr lvl="1"/>
            <a:r>
              <a:rPr lang="en-US" sz="2400" dirty="0" smtClean="0"/>
              <a:t>Response: Laws, ethics, and procedures</a:t>
            </a:r>
          </a:p>
          <a:p>
            <a:pPr lvl="1"/>
            <a:r>
              <a:rPr lang="en-US" sz="2400" dirty="0" smtClean="0"/>
              <a:t>Prevention</a:t>
            </a:r>
          </a:p>
          <a:p>
            <a:pPr lvl="2"/>
            <a:r>
              <a:rPr lang="en-US" sz="2400" dirty="0" smtClean="0"/>
              <a:t>Best Practices</a:t>
            </a:r>
          </a:p>
          <a:p>
            <a:pPr lvl="2"/>
            <a:r>
              <a:rPr lang="en-US" sz="2400" dirty="0" smtClean="0"/>
              <a:t>Examples</a:t>
            </a:r>
          </a:p>
          <a:p>
            <a:pPr marL="0" indent="0">
              <a:buNone/>
            </a:pPr>
            <a:endParaRPr lang="en-US" dirty="0" smtClean="0"/>
          </a:p>
        </p:txBody>
      </p:sp>
    </p:spTree>
    <p:extLst>
      <p:ext uri="{BB962C8B-B14F-4D97-AF65-F5344CB8AC3E}">
        <p14:creationId xmlns:p14="http://schemas.microsoft.com/office/powerpoint/2010/main" val="3505117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Problem Tree</a:t>
            </a:r>
            <a:endParaRPr lang="en-US" dirty="0"/>
          </a:p>
        </p:txBody>
      </p:sp>
      <p:sp>
        <p:nvSpPr>
          <p:cNvPr id="3" name="Content Placeholder 2"/>
          <p:cNvSpPr>
            <a:spLocks noGrp="1"/>
          </p:cNvSpPr>
          <p:nvPr>
            <p:ph idx="1"/>
          </p:nvPr>
        </p:nvSpPr>
        <p:spPr>
          <a:xfrm>
            <a:off x="1009443" y="1807361"/>
            <a:ext cx="7125112" cy="4212439"/>
          </a:xfrm>
        </p:spPr>
        <p:txBody>
          <a:bodyPr/>
          <a:lstStyle/>
          <a:p>
            <a:pPr>
              <a:buNone/>
            </a:pPr>
            <a:endParaRPr lang="en-US" dirty="0"/>
          </a:p>
        </p:txBody>
      </p:sp>
      <p:pic>
        <p:nvPicPr>
          <p:cNvPr id="8194" name="Picture 2" descr="http://64.141.2.205/images3/ProblemTree.gif"/>
          <p:cNvPicPr>
            <a:picLocks noChangeAspect="1" noChangeArrowheads="1"/>
          </p:cNvPicPr>
          <p:nvPr/>
        </p:nvPicPr>
        <p:blipFill>
          <a:blip r:embed="rId2" cstate="print"/>
          <a:srcRect/>
          <a:stretch>
            <a:fillRect/>
          </a:stretch>
        </p:blipFill>
        <p:spPr bwMode="auto">
          <a:xfrm>
            <a:off x="1066800" y="1676400"/>
            <a:ext cx="3124200" cy="4419600"/>
          </a:xfrm>
          <a:prstGeom prst="rect">
            <a:avLst/>
          </a:prstGeom>
          <a:noFill/>
        </p:spPr>
      </p:pic>
    </p:spTree>
    <p:extLst>
      <p:ext uri="{BB962C8B-B14F-4D97-AF65-F5344CB8AC3E}">
        <p14:creationId xmlns:p14="http://schemas.microsoft.com/office/powerpoint/2010/main" val="586466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Sources of Power</a:t>
            </a:r>
            <a:endParaRPr lang="en-US" u="sng" dirty="0"/>
          </a:p>
        </p:txBody>
      </p:sp>
      <p:sp>
        <p:nvSpPr>
          <p:cNvPr id="3" name="Content Placeholder 2"/>
          <p:cNvSpPr>
            <a:spLocks noGrp="1"/>
          </p:cNvSpPr>
          <p:nvPr>
            <p:ph idx="1"/>
          </p:nvPr>
        </p:nvSpPr>
        <p:spPr/>
        <p:txBody>
          <a:bodyPr numCol="2">
            <a:noAutofit/>
          </a:bodyPr>
          <a:lstStyle/>
          <a:p>
            <a:r>
              <a:rPr lang="en-US" sz="2000" dirty="0" smtClean="0"/>
              <a:t>Gender</a:t>
            </a:r>
          </a:p>
          <a:p>
            <a:r>
              <a:rPr lang="en-US" sz="2000" dirty="0" smtClean="0"/>
              <a:t>Delegated authority</a:t>
            </a:r>
          </a:p>
          <a:p>
            <a:r>
              <a:rPr lang="en-US" sz="2000" dirty="0" smtClean="0"/>
              <a:t>Social class</a:t>
            </a:r>
          </a:p>
          <a:p>
            <a:r>
              <a:rPr lang="en-US" sz="2000" dirty="0" smtClean="0"/>
              <a:t>Resource currency (Money, food, property)</a:t>
            </a:r>
          </a:p>
          <a:p>
            <a:r>
              <a:rPr lang="en-US" sz="2000" dirty="0" smtClean="0"/>
              <a:t>Personal or group charisma</a:t>
            </a:r>
          </a:p>
          <a:p>
            <a:r>
              <a:rPr lang="en-US" sz="2000" dirty="0" smtClean="0"/>
              <a:t>Ascribed power (acting on perceived or assumed abilities)</a:t>
            </a:r>
          </a:p>
          <a:p>
            <a:r>
              <a:rPr lang="en-US" sz="2000" dirty="0" smtClean="0"/>
              <a:t>Expertise (ability, skills)</a:t>
            </a:r>
          </a:p>
          <a:p>
            <a:r>
              <a:rPr lang="en-US" sz="2000" dirty="0" smtClean="0"/>
              <a:t>Persuasion</a:t>
            </a:r>
          </a:p>
          <a:p>
            <a:r>
              <a:rPr lang="en-US" sz="2000" dirty="0" smtClean="0"/>
              <a:t>Knowledge (granted or </a:t>
            </a:r>
            <a:r>
              <a:rPr lang="en-US" sz="2000" dirty="0" err="1" smtClean="0"/>
              <a:t>witheld</a:t>
            </a:r>
            <a:r>
              <a:rPr lang="en-US" sz="2000" dirty="0"/>
              <a:t>)</a:t>
            </a:r>
            <a:endParaRPr lang="en-US" sz="2000" dirty="0" smtClean="0"/>
          </a:p>
          <a:p>
            <a:r>
              <a:rPr lang="en-US" sz="2000" dirty="0" smtClean="0"/>
              <a:t>Celebrity</a:t>
            </a:r>
          </a:p>
          <a:p>
            <a:r>
              <a:rPr lang="en-US" sz="2000" dirty="0" smtClean="0"/>
              <a:t>Force (violence, military might, coercion)</a:t>
            </a:r>
          </a:p>
          <a:p>
            <a:r>
              <a:rPr lang="en-US" sz="2000" dirty="0" smtClean="0"/>
              <a:t>Moral persuasion (i.e. religion)</a:t>
            </a:r>
          </a:p>
          <a:p>
            <a:r>
              <a:rPr lang="en-US" sz="2000" dirty="0" smtClean="0"/>
              <a:t>Operation or manipulation of group dynamics (i.e. public relations)</a:t>
            </a:r>
          </a:p>
          <a:p>
            <a:r>
              <a:rPr lang="en-US" sz="2000" dirty="0" smtClean="0"/>
              <a:t>Tradition</a:t>
            </a:r>
          </a:p>
          <a:p>
            <a:r>
              <a:rPr lang="en-US" sz="2000" dirty="0" smtClean="0"/>
              <a:t>Domination/submission</a:t>
            </a:r>
          </a:p>
        </p:txBody>
      </p:sp>
    </p:spTree>
    <p:extLst>
      <p:ext uri="{BB962C8B-B14F-4D97-AF65-F5344CB8AC3E}">
        <p14:creationId xmlns:p14="http://schemas.microsoft.com/office/powerpoint/2010/main" val="168205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Types of Violence</a:t>
            </a:r>
            <a:endParaRPr lang="en-US" u="sng" dirty="0"/>
          </a:p>
        </p:txBody>
      </p:sp>
      <p:sp>
        <p:nvSpPr>
          <p:cNvPr id="3" name="Content Placeholder 2"/>
          <p:cNvSpPr>
            <a:spLocks noGrp="1"/>
          </p:cNvSpPr>
          <p:nvPr>
            <p:ph idx="1"/>
          </p:nvPr>
        </p:nvSpPr>
        <p:spPr>
          <a:xfrm>
            <a:off x="1009443" y="1524000"/>
            <a:ext cx="7125112" cy="4876799"/>
          </a:xfrm>
        </p:spPr>
        <p:txBody>
          <a:bodyPr numCol="2">
            <a:normAutofit/>
          </a:bodyPr>
          <a:lstStyle/>
          <a:p>
            <a:r>
              <a:rPr lang="en-US" sz="2400" dirty="0" smtClean="0"/>
              <a:t>Bullying/Cyber</a:t>
            </a:r>
          </a:p>
          <a:p>
            <a:r>
              <a:rPr lang="en-US" sz="2400" dirty="0" smtClean="0"/>
              <a:t>Harassment</a:t>
            </a:r>
          </a:p>
          <a:p>
            <a:r>
              <a:rPr lang="en-US" sz="2400" dirty="0" smtClean="0"/>
              <a:t>Intimidation</a:t>
            </a:r>
          </a:p>
          <a:p>
            <a:r>
              <a:rPr lang="en-US" sz="2400" dirty="0" smtClean="0"/>
              <a:t>Sexual harassment</a:t>
            </a:r>
          </a:p>
          <a:p>
            <a:r>
              <a:rPr lang="en-US" sz="2400" dirty="0" smtClean="0"/>
              <a:t>Dating violence</a:t>
            </a:r>
          </a:p>
          <a:p>
            <a:r>
              <a:rPr lang="en-US" sz="2400" dirty="0" smtClean="0"/>
              <a:t>Witnessing domestic violence</a:t>
            </a:r>
          </a:p>
          <a:p>
            <a:r>
              <a:rPr lang="en-US" sz="2400" dirty="0" smtClean="0"/>
              <a:t>Gang violence</a:t>
            </a:r>
          </a:p>
          <a:p>
            <a:r>
              <a:rPr lang="en-US" sz="2400" dirty="0" smtClean="0"/>
              <a:t>Racial/ethnic discrimination</a:t>
            </a:r>
          </a:p>
          <a:p>
            <a:r>
              <a:rPr lang="en-US" sz="2400" dirty="0" smtClean="0"/>
              <a:t>Institutionalized racism and sexism</a:t>
            </a:r>
          </a:p>
          <a:p>
            <a:r>
              <a:rPr lang="en-US" sz="2400" dirty="0" smtClean="0"/>
              <a:t>Micro-aggressions</a:t>
            </a:r>
          </a:p>
          <a:p>
            <a:r>
              <a:rPr lang="en-US" sz="2400" dirty="0" smtClean="0"/>
              <a:t>Hate crimes</a:t>
            </a:r>
          </a:p>
          <a:p>
            <a:r>
              <a:rPr lang="en-US" sz="2400" dirty="0" smtClean="0"/>
              <a:t>Sexual Assault</a:t>
            </a:r>
          </a:p>
          <a:p>
            <a:pPr marL="0" indent="0">
              <a:buNone/>
            </a:pPr>
            <a:endParaRPr lang="en-US" dirty="0" smtClean="0"/>
          </a:p>
        </p:txBody>
      </p:sp>
      <p:sp>
        <p:nvSpPr>
          <p:cNvPr id="4" name="TextBox 3"/>
          <p:cNvSpPr txBox="1"/>
          <p:nvPr/>
        </p:nvSpPr>
        <p:spPr>
          <a:xfrm>
            <a:off x="6019800" y="4114800"/>
            <a:ext cx="2438400" cy="2308324"/>
          </a:xfrm>
          <a:prstGeom prst="rect">
            <a:avLst/>
          </a:prstGeom>
          <a:noFill/>
        </p:spPr>
        <p:txBody>
          <a:bodyPr wrap="square" rtlCol="0">
            <a:spAutoFit/>
          </a:bodyPr>
          <a:lstStyle/>
          <a:p>
            <a:r>
              <a:rPr lang="en-US" i="1" dirty="0">
                <a:solidFill>
                  <a:srgbClr val="F0B010"/>
                </a:solidFill>
              </a:rPr>
              <a:t>“Violence is anything that denies human integrity and leads to hopelessness and helplessness.” ~Martin Luther King, Jr.</a:t>
            </a:r>
            <a:endParaRPr lang="en-US" dirty="0">
              <a:solidFill>
                <a:srgbClr val="F0B010"/>
              </a:solidFill>
            </a:endParaRPr>
          </a:p>
        </p:txBody>
      </p:sp>
    </p:spTree>
    <p:extLst>
      <p:ext uri="{BB962C8B-B14F-4D97-AF65-F5344CB8AC3E}">
        <p14:creationId xmlns:p14="http://schemas.microsoft.com/office/powerpoint/2010/main" val="4175979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u="sng" dirty="0" smtClean="0"/>
              <a:t>Impact</a:t>
            </a:r>
            <a:endParaRPr lang="en-US" sz="4400" u="sng" dirty="0"/>
          </a:p>
        </p:txBody>
      </p:sp>
      <p:sp>
        <p:nvSpPr>
          <p:cNvPr id="3" name="Content Placeholder 2"/>
          <p:cNvSpPr>
            <a:spLocks noGrp="1"/>
          </p:cNvSpPr>
          <p:nvPr>
            <p:ph idx="1"/>
          </p:nvPr>
        </p:nvSpPr>
        <p:spPr>
          <a:xfrm>
            <a:off x="1009443" y="1807361"/>
            <a:ext cx="7125112" cy="4441039"/>
          </a:xfrm>
        </p:spPr>
        <p:txBody>
          <a:bodyPr>
            <a:normAutofit fontScale="85000" lnSpcReduction="20000"/>
          </a:bodyPr>
          <a:lstStyle/>
          <a:p>
            <a:pPr marL="0" indent="0">
              <a:buNone/>
            </a:pPr>
            <a:endParaRPr lang="en-US" dirty="0" smtClean="0"/>
          </a:p>
          <a:p>
            <a:r>
              <a:rPr lang="en-US" sz="2800" dirty="0" smtClean="0"/>
              <a:t>Feeling Powerless</a:t>
            </a:r>
          </a:p>
          <a:p>
            <a:r>
              <a:rPr lang="en-US" sz="2800" dirty="0" smtClean="0"/>
              <a:t>Internalized</a:t>
            </a:r>
          </a:p>
          <a:p>
            <a:r>
              <a:rPr lang="en-US" sz="2800" dirty="0" smtClean="0"/>
              <a:t>Externalized</a:t>
            </a:r>
          </a:p>
          <a:p>
            <a:r>
              <a:rPr lang="en-US" sz="2800" dirty="0" smtClean="0"/>
              <a:t>Trauma</a:t>
            </a:r>
          </a:p>
          <a:p>
            <a:r>
              <a:rPr lang="en-US" sz="2800" dirty="0" smtClean="0"/>
              <a:t>Development</a:t>
            </a:r>
          </a:p>
          <a:p>
            <a:r>
              <a:rPr lang="en-US" sz="2800" dirty="0" smtClean="0"/>
              <a:t>Academics</a:t>
            </a:r>
          </a:p>
          <a:p>
            <a:r>
              <a:rPr lang="en-US" sz="2800" dirty="0" smtClean="0"/>
              <a:t>Attendance </a:t>
            </a:r>
          </a:p>
          <a:p>
            <a:r>
              <a:rPr lang="en-US" sz="2800" dirty="0" smtClean="0"/>
              <a:t>Feeling emotionally and physically unsafe</a:t>
            </a:r>
          </a:p>
          <a:p>
            <a:r>
              <a:rPr lang="en-US" sz="2800" dirty="0" smtClean="0"/>
              <a:t>Contribute to mental illness</a:t>
            </a:r>
          </a:p>
          <a:p>
            <a:pPr>
              <a:buNone/>
            </a:pPr>
            <a:endParaRPr lang="en-US" sz="2800" dirty="0"/>
          </a:p>
        </p:txBody>
      </p:sp>
    </p:spTree>
    <p:extLst>
      <p:ext uri="{BB962C8B-B14F-4D97-AF65-F5344CB8AC3E}">
        <p14:creationId xmlns:p14="http://schemas.microsoft.com/office/powerpoint/2010/main" val="244920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Rising concern, but decreasing rates</a:t>
            </a:r>
          </a:p>
          <a:p>
            <a:r>
              <a:rPr lang="en-US" dirty="0" smtClean="0"/>
              <a:t>Overall crime rate 1993-1997 155 crimes/1,000 students</a:t>
            </a:r>
          </a:p>
          <a:p>
            <a:r>
              <a:rPr lang="en-US" dirty="0" smtClean="0"/>
              <a:t>Fewer injuries due to violence, fewer weapons and physical fights on school grounds (U.S. Department of Education, 1999)</a:t>
            </a:r>
          </a:p>
          <a:p>
            <a:r>
              <a:rPr lang="en-US" dirty="0" smtClean="0"/>
              <a:t>12-18 more likely to be victims away from school (National Center for Education Statistics, 2000)</a:t>
            </a:r>
          </a:p>
          <a:p>
            <a:r>
              <a:rPr lang="en-US" dirty="0" smtClean="0"/>
              <a:t>“Typical” trend of adolescent violence: inner-city, clear dispute, low SES, economic, territorial, or retaliation motive (</a:t>
            </a:r>
            <a:r>
              <a:rPr lang="en-US" dirty="0" err="1" smtClean="0"/>
              <a:t>McWhirter</a:t>
            </a:r>
            <a:r>
              <a:rPr lang="en-US" dirty="0" smtClean="0"/>
              <a:t>, 2004)</a:t>
            </a:r>
          </a:p>
          <a:p>
            <a:r>
              <a:rPr lang="en-US" dirty="0" smtClean="0"/>
              <a:t>“Atypical” school shootings: suburbs, small towns, rural areas, affluent, intact families, academically capable, White (</a:t>
            </a:r>
            <a:r>
              <a:rPr lang="en-US" dirty="0" err="1" smtClean="0"/>
              <a:t>McWhirter</a:t>
            </a:r>
            <a:r>
              <a:rPr lang="en-US" dirty="0" smtClean="0"/>
              <a:t>, 2004)</a:t>
            </a:r>
          </a:p>
          <a:p>
            <a:r>
              <a:rPr lang="en-US" dirty="0" smtClean="0"/>
              <a:t>Students do not feel safe at school (37% don’t feel safe, 45% avoided school grounds, and 43% avoided rest rooms, 20% avoided hallways.</a:t>
            </a:r>
          </a:p>
        </p:txBody>
      </p:sp>
    </p:spTree>
    <p:extLst>
      <p:ext uri="{BB962C8B-B14F-4D97-AF65-F5344CB8AC3E}">
        <p14:creationId xmlns:p14="http://schemas.microsoft.com/office/powerpoint/2010/main" val="1430970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School Counselor Role</a:t>
            </a:r>
            <a:endParaRPr lang="en-US" u="sng" dirty="0"/>
          </a:p>
        </p:txBody>
      </p:sp>
      <p:sp>
        <p:nvSpPr>
          <p:cNvPr id="3" name="Content Placeholder 2"/>
          <p:cNvSpPr>
            <a:spLocks noGrp="1"/>
          </p:cNvSpPr>
          <p:nvPr>
            <p:ph idx="1"/>
          </p:nvPr>
        </p:nvSpPr>
        <p:spPr>
          <a:xfrm>
            <a:off x="1009443" y="1807361"/>
            <a:ext cx="7125112" cy="4593439"/>
          </a:xfrm>
        </p:spPr>
        <p:txBody>
          <a:bodyPr>
            <a:noAutofit/>
          </a:bodyPr>
          <a:lstStyle/>
          <a:p>
            <a:r>
              <a:rPr lang="en-US" sz="2400" dirty="0" smtClean="0"/>
              <a:t>Federal Law:</a:t>
            </a:r>
            <a:endParaRPr lang="en-US" sz="2400" dirty="0"/>
          </a:p>
          <a:p>
            <a:pPr lvl="1"/>
            <a:r>
              <a:rPr lang="en-US" sz="2400" dirty="0"/>
              <a:t>The No Child Left Behind (</a:t>
            </a:r>
            <a:r>
              <a:rPr lang="en-US" sz="2400" dirty="0" err="1"/>
              <a:t>NCLB</a:t>
            </a:r>
            <a:r>
              <a:rPr lang="en-US" sz="2400" dirty="0"/>
              <a:t>) Act of 2001 requires states to address bullying </a:t>
            </a:r>
            <a:endParaRPr lang="en-US" sz="2400" dirty="0" smtClean="0"/>
          </a:p>
          <a:p>
            <a:pPr lvl="1"/>
            <a:r>
              <a:rPr lang="en-US" sz="2400" dirty="0" smtClean="0"/>
              <a:t>Safe and drug free schools funding</a:t>
            </a:r>
          </a:p>
          <a:p>
            <a:r>
              <a:rPr lang="en-US" sz="2400" dirty="0" smtClean="0"/>
              <a:t>State Law: </a:t>
            </a:r>
            <a:r>
              <a:rPr lang="en-US" sz="2400" dirty="0" smtClean="0">
                <a:hlinkClick r:id="rId2"/>
              </a:rPr>
              <a:t>WAC</a:t>
            </a:r>
            <a:endParaRPr lang="en-US" sz="2400" dirty="0" smtClean="0"/>
          </a:p>
          <a:p>
            <a:pPr lvl="1"/>
            <a:r>
              <a:rPr lang="en-US" sz="2400" dirty="0" smtClean="0"/>
              <a:t>Prohibits HIB</a:t>
            </a:r>
          </a:p>
          <a:p>
            <a:pPr lvl="1"/>
            <a:r>
              <a:rPr lang="en-US" sz="2400" dirty="0" smtClean="0"/>
              <a:t>District primary contact</a:t>
            </a:r>
          </a:p>
          <a:p>
            <a:pPr lvl="1"/>
            <a:r>
              <a:rPr lang="en-US" sz="2400" dirty="0" smtClean="0"/>
              <a:t>Liaison with Educational </a:t>
            </a:r>
            <a:r>
              <a:rPr lang="en-US" sz="2400" dirty="0" err="1" smtClean="0"/>
              <a:t>Ombuds</a:t>
            </a:r>
            <a:endParaRPr lang="en-US" sz="2400" dirty="0" smtClean="0"/>
          </a:p>
          <a:p>
            <a:r>
              <a:rPr lang="en-US" sz="2400" dirty="0" smtClean="0"/>
              <a:t>ACA/ASCA Ethics Code</a:t>
            </a:r>
          </a:p>
          <a:p>
            <a:r>
              <a:rPr lang="en-US" sz="2400" dirty="0" smtClean="0"/>
              <a:t>OSPI: </a:t>
            </a:r>
            <a:r>
              <a:rPr lang="en-US" sz="2400" u="sng" dirty="0" smtClean="0">
                <a:hlinkClick r:id="rId3"/>
              </a:rPr>
              <a:t>Safety Center</a:t>
            </a: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1571</TotalTime>
  <Words>1127</Words>
  <Application>Microsoft Office PowerPoint</Application>
  <PresentationFormat>On-screen Show (4:3)</PresentationFormat>
  <Paragraphs>164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Summer</vt:lpstr>
      <vt:lpstr>Bullying and School Violence</vt:lpstr>
      <vt:lpstr>PowerPoint Presentation</vt:lpstr>
      <vt:lpstr>Agenda</vt:lpstr>
      <vt:lpstr>Problem Tree</vt:lpstr>
      <vt:lpstr>Sources of Power</vt:lpstr>
      <vt:lpstr>Types of Violence</vt:lpstr>
      <vt:lpstr>Impact</vt:lpstr>
      <vt:lpstr>Trends</vt:lpstr>
      <vt:lpstr>School Counselor Role</vt:lpstr>
      <vt:lpstr>Food for thought</vt:lpstr>
      <vt:lpstr>PowerPoint Presentation</vt:lpstr>
      <vt:lpstr>Bullying--Definition</vt:lpstr>
      <vt:lpstr>Bullying--Prevalence</vt:lpstr>
      <vt:lpstr>Bullying Prevention Programs  </vt:lpstr>
      <vt:lpstr>Strategies that do not work</vt:lpstr>
      <vt:lpstr>Using Multi-media for Prevention:</vt:lpstr>
      <vt:lpstr>Educating Parents</vt:lpstr>
      <vt:lpstr>Working with Aggression</vt:lpstr>
      <vt:lpstr>Addressing Risk for Persistent Offending</vt:lpstr>
      <vt:lpstr>Student Monitoring</vt:lpstr>
      <vt:lpstr>Coaching Executive Functions</vt:lpstr>
      <vt:lpstr>Key Messages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dc:creator>
  <cp:lastModifiedBy>Ryan</cp:lastModifiedBy>
  <cp:revision>54</cp:revision>
  <cp:lastPrinted>2012-03-06T16:24:08Z</cp:lastPrinted>
  <dcterms:created xsi:type="dcterms:W3CDTF">2012-03-03T23:25:49Z</dcterms:created>
  <dcterms:modified xsi:type="dcterms:W3CDTF">2012-03-06T16:29:00Z</dcterms:modified>
</cp:coreProperties>
</file>